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48" r:id="rId2"/>
    <p:sldMasterId id="2147483651" r:id="rId3"/>
    <p:sldMasterId id="2147483655" r:id="rId4"/>
  </p:sldMasterIdLst>
  <p:notesMasterIdLst>
    <p:notesMasterId r:id="rId21"/>
  </p:notesMasterIdLst>
  <p:handoutMasterIdLst>
    <p:handoutMasterId r:id="rId22"/>
  </p:handoutMasterIdLst>
  <p:sldIdLst>
    <p:sldId id="328" r:id="rId5"/>
    <p:sldId id="313" r:id="rId6"/>
    <p:sldId id="311" r:id="rId7"/>
    <p:sldId id="340" r:id="rId8"/>
    <p:sldId id="333" r:id="rId9"/>
    <p:sldId id="363" r:id="rId10"/>
    <p:sldId id="353" r:id="rId11"/>
    <p:sldId id="354" r:id="rId12"/>
    <p:sldId id="355" r:id="rId13"/>
    <p:sldId id="348" r:id="rId14"/>
    <p:sldId id="361" r:id="rId15"/>
    <p:sldId id="364" r:id="rId16"/>
    <p:sldId id="365" r:id="rId17"/>
    <p:sldId id="359" r:id="rId18"/>
    <p:sldId id="357" r:id="rId19"/>
    <p:sldId id="362" r:id="rId2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A9"/>
    <a:srgbClr val="474747"/>
    <a:srgbClr val="BEBEBE"/>
    <a:srgbClr val="FFFFFF"/>
    <a:srgbClr val="E3004F"/>
    <a:srgbClr val="E50051"/>
    <a:srgbClr val="DDDDDD"/>
    <a:srgbClr val="B2E0E5"/>
    <a:srgbClr val="CFE7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5" autoAdjust="0"/>
    <p:restoredTop sz="94673"/>
  </p:normalViewPr>
  <p:slideViewPr>
    <p:cSldViewPr snapToGrid="0" snapToObjects="1" showGuides="1">
      <p:cViewPr varScale="1">
        <p:scale>
          <a:sx n="40" d="100"/>
          <a:sy n="40" d="100"/>
        </p:scale>
        <p:origin x="56" y="448"/>
      </p:cViewPr>
      <p:guideLst>
        <p:guide orient="horz" pos="2115"/>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41" d="100"/>
          <a:sy n="41" d="100"/>
        </p:scale>
        <p:origin x="2636"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39075-9BE3-4762-8FA1-826DF0D3DB4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148E0861-60DB-4A9E-9842-DE1E38F782A6}" type="pres">
      <dgm:prSet presAssocID="{92D39075-9BE3-4762-8FA1-826DF0D3DB4A}" presName="Name0" presStyleCnt="0">
        <dgm:presLayoutVars>
          <dgm:chMax val="1"/>
          <dgm:dir/>
          <dgm:animLvl val="ctr"/>
          <dgm:resizeHandles val="exact"/>
        </dgm:presLayoutVars>
      </dgm:prSet>
      <dgm:spPr/>
    </dgm:pt>
  </dgm:ptLst>
  <dgm:cxnLst>
    <dgm:cxn modelId="{DCB2DA90-AFE4-4AC1-B5AA-19FD8D24C23B}" type="presOf" srcId="{92D39075-9BE3-4762-8FA1-826DF0D3DB4A}" destId="{148E0861-60DB-4A9E-9842-DE1E38F782A6}"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D39075-9BE3-4762-8FA1-826DF0D3DB4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40DAD9DE-1B4E-4692-AC8D-D6CD188AE9C8}">
      <dgm:prSet phldrT="[Texte]" custT="1"/>
      <dgm:spPr>
        <a:solidFill>
          <a:srgbClr val="0099A9"/>
        </a:solidFill>
      </dgm:spPr>
      <dgm:t>
        <a:bodyPr/>
        <a:lstStyle/>
        <a:p>
          <a:r>
            <a:rPr lang="fr-FR" sz="1300" b="1" dirty="0"/>
            <a:t>Chercheurs, personnels et équipes de recherche</a:t>
          </a:r>
        </a:p>
      </dgm:t>
    </dgm:pt>
    <dgm:pt modelId="{506DE4FA-081E-4932-B758-FF8C63677719}" type="parTrans" cxnId="{2DC01B74-B5DA-49B9-83CF-DBB0B54E2EC7}">
      <dgm:prSet/>
      <dgm:spPr/>
      <dgm:t>
        <a:bodyPr/>
        <a:lstStyle/>
        <a:p>
          <a:endParaRPr lang="fr-FR"/>
        </a:p>
      </dgm:t>
    </dgm:pt>
    <dgm:pt modelId="{E0DD6A22-A124-44E9-9585-0EBF0151A29A}" type="sibTrans" cxnId="{2DC01B74-B5DA-49B9-83CF-DBB0B54E2EC7}">
      <dgm:prSet/>
      <dgm:spPr/>
      <dgm:t>
        <a:bodyPr/>
        <a:lstStyle/>
        <a:p>
          <a:endParaRPr lang="fr-FR"/>
        </a:p>
      </dgm:t>
    </dgm:pt>
    <dgm:pt modelId="{8908BAD7-19BF-46C4-9EB1-DFC0FAB38BDD}">
      <dgm:prSet phldrT="[Texte]" custT="1"/>
      <dgm:spPr>
        <a:solidFill>
          <a:srgbClr val="0099A9"/>
        </a:solidFill>
      </dgm:spPr>
      <dgm:t>
        <a:bodyPr/>
        <a:lstStyle/>
        <a:p>
          <a:r>
            <a:rPr lang="fr-FR" sz="1300" b="1" dirty="0"/>
            <a:t>Partenaires et financeurs</a:t>
          </a:r>
        </a:p>
      </dgm:t>
    </dgm:pt>
    <dgm:pt modelId="{8C6550B1-771D-4E87-B67C-3D5A3E0676E7}" type="parTrans" cxnId="{7DC879DF-066B-4983-9ED5-BA365293981E}">
      <dgm:prSet/>
      <dgm:spPr/>
      <dgm:t>
        <a:bodyPr/>
        <a:lstStyle/>
        <a:p>
          <a:endParaRPr lang="fr-FR"/>
        </a:p>
      </dgm:t>
    </dgm:pt>
    <dgm:pt modelId="{970F9BB3-3CD0-4728-BBD1-10D049653CFC}" type="sibTrans" cxnId="{7DC879DF-066B-4983-9ED5-BA365293981E}">
      <dgm:prSet/>
      <dgm:spPr/>
      <dgm:t>
        <a:bodyPr/>
        <a:lstStyle/>
        <a:p>
          <a:endParaRPr lang="fr-FR"/>
        </a:p>
      </dgm:t>
    </dgm:pt>
    <dgm:pt modelId="{AB5FF0A2-397A-4FA8-B6BB-654CF6848B5C}">
      <dgm:prSet phldrT="[Texte]" custT="1"/>
      <dgm:spPr>
        <a:solidFill>
          <a:srgbClr val="0099A9"/>
        </a:solidFill>
      </dgm:spPr>
      <dgm:t>
        <a:bodyPr/>
        <a:lstStyle/>
        <a:p>
          <a:r>
            <a:rPr lang="fr-FR" sz="1300" b="1" dirty="0"/>
            <a:t>Établisse-ment</a:t>
          </a:r>
        </a:p>
      </dgm:t>
    </dgm:pt>
    <dgm:pt modelId="{8DBBD7CC-5D22-417F-AA1C-6CA5CD8C15D7}" type="parTrans" cxnId="{F0A7F6C8-2A38-4900-ADDE-808E53B96241}">
      <dgm:prSet/>
      <dgm:spPr/>
      <dgm:t>
        <a:bodyPr/>
        <a:lstStyle/>
        <a:p>
          <a:endParaRPr lang="fr-FR"/>
        </a:p>
      </dgm:t>
    </dgm:pt>
    <dgm:pt modelId="{65DC82B3-F681-42CD-A2CB-FAA1562C2E83}" type="sibTrans" cxnId="{F0A7F6C8-2A38-4900-ADDE-808E53B96241}">
      <dgm:prSet/>
      <dgm:spPr/>
      <dgm:t>
        <a:bodyPr/>
        <a:lstStyle/>
        <a:p>
          <a:endParaRPr lang="fr-FR"/>
        </a:p>
      </dgm:t>
    </dgm:pt>
    <dgm:pt modelId="{F685C386-0F62-4D39-9A32-25F2AFF8813A}">
      <dgm:prSet phldrT="[Texte]" custT="1"/>
      <dgm:spPr>
        <a:solidFill>
          <a:srgbClr val="0099A9"/>
        </a:solidFill>
      </dgm:spPr>
      <dgm:t>
        <a:bodyPr/>
        <a:lstStyle/>
        <a:p>
          <a:r>
            <a:rPr lang="fr-FR" sz="1300" b="1" dirty="0"/>
            <a:t>Pouvoirs publics </a:t>
          </a:r>
        </a:p>
      </dgm:t>
    </dgm:pt>
    <dgm:pt modelId="{34EFBED2-4D96-41C7-9AEB-82DF9183F7C7}" type="parTrans" cxnId="{C19B82A8-A528-4F07-B3FC-E817187D6A23}">
      <dgm:prSet/>
      <dgm:spPr/>
      <dgm:t>
        <a:bodyPr/>
        <a:lstStyle/>
        <a:p>
          <a:endParaRPr lang="fr-FR"/>
        </a:p>
      </dgm:t>
    </dgm:pt>
    <dgm:pt modelId="{D9CB857E-D690-4393-ACA4-FE6CD9F16D10}" type="sibTrans" cxnId="{C19B82A8-A528-4F07-B3FC-E817187D6A23}">
      <dgm:prSet/>
      <dgm:spPr/>
      <dgm:t>
        <a:bodyPr/>
        <a:lstStyle/>
        <a:p>
          <a:endParaRPr lang="fr-FR"/>
        </a:p>
      </dgm:t>
    </dgm:pt>
    <dgm:pt modelId="{35B5C51A-1541-4BA0-9151-93B58CB42BF3}">
      <dgm:prSet phldrT="[Texte]" custT="1"/>
      <dgm:spPr>
        <a:solidFill>
          <a:srgbClr val="0099A9"/>
        </a:solidFill>
      </dgm:spPr>
      <dgm:t>
        <a:bodyPr/>
        <a:lstStyle/>
        <a:p>
          <a:r>
            <a:rPr lang="fr-FR" sz="1300" b="1" dirty="0"/>
            <a:t>Médias Grand Public</a:t>
          </a:r>
        </a:p>
      </dgm:t>
    </dgm:pt>
    <dgm:pt modelId="{13559D58-A1F1-4A91-A0EC-9DFC43C9CA48}" type="parTrans" cxnId="{03C637D6-C092-450C-BE53-F4C6B818FD59}">
      <dgm:prSet/>
      <dgm:spPr/>
      <dgm:t>
        <a:bodyPr/>
        <a:lstStyle/>
        <a:p>
          <a:endParaRPr lang="fr-FR"/>
        </a:p>
      </dgm:t>
    </dgm:pt>
    <dgm:pt modelId="{2E6F975C-29D6-4BC9-86E6-CBE8BFA467FD}" type="sibTrans" cxnId="{03C637D6-C092-450C-BE53-F4C6B818FD59}">
      <dgm:prSet/>
      <dgm:spPr/>
      <dgm:t>
        <a:bodyPr/>
        <a:lstStyle/>
        <a:p>
          <a:endParaRPr lang="fr-FR"/>
        </a:p>
      </dgm:t>
    </dgm:pt>
    <dgm:pt modelId="{699B95E3-BBE0-49D7-8DC7-C73EBF342B50}">
      <dgm:prSet phldrT="[Texte]" custT="1"/>
      <dgm:spPr>
        <a:solidFill>
          <a:srgbClr val="0099A9"/>
        </a:solidFill>
      </dgm:spPr>
      <dgm:t>
        <a:bodyPr/>
        <a:lstStyle/>
        <a:p>
          <a:r>
            <a:rPr lang="fr-FR" sz="1300" b="1" dirty="0"/>
            <a:t>Agences d’évaluation</a:t>
          </a:r>
        </a:p>
      </dgm:t>
    </dgm:pt>
    <dgm:pt modelId="{A80E019C-7978-46D0-8780-60EDA94D3973}" type="parTrans" cxnId="{4D0D5D9C-4128-497D-BF15-7FE4A8C3C09F}">
      <dgm:prSet/>
      <dgm:spPr/>
      <dgm:t>
        <a:bodyPr/>
        <a:lstStyle/>
        <a:p>
          <a:endParaRPr lang="fr-FR"/>
        </a:p>
      </dgm:t>
    </dgm:pt>
    <dgm:pt modelId="{BF53DAC2-BC9F-4527-B239-611F59AACFD3}" type="sibTrans" cxnId="{4D0D5D9C-4128-497D-BF15-7FE4A8C3C09F}">
      <dgm:prSet/>
      <dgm:spPr/>
      <dgm:t>
        <a:bodyPr/>
        <a:lstStyle/>
        <a:p>
          <a:endParaRPr lang="fr-FR"/>
        </a:p>
      </dgm:t>
    </dgm:pt>
    <dgm:pt modelId="{8F930545-4313-4D04-94AD-59475B5B2B12}">
      <dgm:prSet phldrT="[Texte]" custT="1"/>
      <dgm:spPr>
        <a:solidFill>
          <a:srgbClr val="0099A9"/>
        </a:solidFill>
      </dgm:spPr>
      <dgm:t>
        <a:bodyPr/>
        <a:lstStyle/>
        <a:p>
          <a:r>
            <a:rPr lang="fr-FR" sz="1300" b="1" dirty="0"/>
            <a:t>Maisons d’édition</a:t>
          </a:r>
        </a:p>
      </dgm:t>
    </dgm:pt>
    <dgm:pt modelId="{B4BFF82B-1009-4AB9-AE77-B2D8A6E3A82B}" type="sibTrans" cxnId="{EDD65EB7-6EDB-4131-BCC3-425A07B40438}">
      <dgm:prSet/>
      <dgm:spPr/>
      <dgm:t>
        <a:bodyPr/>
        <a:lstStyle/>
        <a:p>
          <a:endParaRPr lang="fr-FR"/>
        </a:p>
      </dgm:t>
    </dgm:pt>
    <dgm:pt modelId="{46AECBA3-C4CB-44C8-8AB8-060509DC5329}" type="parTrans" cxnId="{EDD65EB7-6EDB-4131-BCC3-425A07B40438}">
      <dgm:prSet/>
      <dgm:spPr/>
      <dgm:t>
        <a:bodyPr/>
        <a:lstStyle/>
        <a:p>
          <a:endParaRPr lang="fr-FR"/>
        </a:p>
      </dgm:t>
    </dgm:pt>
    <dgm:pt modelId="{148E0861-60DB-4A9E-9842-DE1E38F782A6}" type="pres">
      <dgm:prSet presAssocID="{92D39075-9BE3-4762-8FA1-826DF0D3DB4A}" presName="Name0" presStyleCnt="0">
        <dgm:presLayoutVars>
          <dgm:chMax val="1"/>
          <dgm:dir/>
          <dgm:animLvl val="ctr"/>
          <dgm:resizeHandles val="exact"/>
        </dgm:presLayoutVars>
      </dgm:prSet>
      <dgm:spPr/>
    </dgm:pt>
    <dgm:pt modelId="{BD4E1A22-B67C-4D6A-A433-EC58D1CF04EA}" type="pres">
      <dgm:prSet presAssocID="{40DAD9DE-1B4E-4692-AC8D-D6CD188AE9C8}" presName="centerShape" presStyleLbl="node0" presStyleIdx="0" presStyleCnt="1" custScaleX="67767" custScaleY="66219"/>
      <dgm:spPr/>
    </dgm:pt>
    <dgm:pt modelId="{93681AF6-A170-4D1B-B0FF-845C64DE0657}" type="pres">
      <dgm:prSet presAssocID="{8908BAD7-19BF-46C4-9EB1-DFC0FAB38BDD}" presName="node" presStyleLbl="node1" presStyleIdx="0" presStyleCnt="6" custScaleX="87965" custScaleY="87631" custRadScaleRad="100090" custRadScaleInc="12139">
        <dgm:presLayoutVars>
          <dgm:bulletEnabled val="1"/>
        </dgm:presLayoutVars>
      </dgm:prSet>
      <dgm:spPr/>
    </dgm:pt>
    <dgm:pt modelId="{7FD838E4-351B-4D9A-9F41-104B479C1ADE}" type="pres">
      <dgm:prSet presAssocID="{8908BAD7-19BF-46C4-9EB1-DFC0FAB38BDD}" presName="dummy" presStyleCnt="0"/>
      <dgm:spPr/>
    </dgm:pt>
    <dgm:pt modelId="{FF7B97D9-6E2E-4803-A45F-E900E66915DD}" type="pres">
      <dgm:prSet presAssocID="{970F9BB3-3CD0-4728-BBD1-10D049653CFC}" presName="sibTrans" presStyleLbl="sibTrans2D1" presStyleIdx="0" presStyleCnt="6"/>
      <dgm:spPr/>
    </dgm:pt>
    <dgm:pt modelId="{3135439E-6CD6-4376-9A36-C1F9D19CDDC9}" type="pres">
      <dgm:prSet presAssocID="{AB5FF0A2-397A-4FA8-B6BB-654CF6848B5C}" presName="node" presStyleLbl="node1" presStyleIdx="1" presStyleCnt="6" custScaleX="87965" custScaleY="87631" custRadScaleRad="103694" custRadScaleInc="5857">
        <dgm:presLayoutVars>
          <dgm:bulletEnabled val="1"/>
        </dgm:presLayoutVars>
      </dgm:prSet>
      <dgm:spPr/>
    </dgm:pt>
    <dgm:pt modelId="{2630033A-7C18-4984-8489-A1E434C0BDE3}" type="pres">
      <dgm:prSet presAssocID="{AB5FF0A2-397A-4FA8-B6BB-654CF6848B5C}" presName="dummy" presStyleCnt="0"/>
      <dgm:spPr/>
    </dgm:pt>
    <dgm:pt modelId="{AB7B55D6-4D77-4FC1-A764-0D82463788DA}" type="pres">
      <dgm:prSet presAssocID="{65DC82B3-F681-42CD-A2CB-FAA1562C2E83}" presName="sibTrans" presStyleLbl="sibTrans2D1" presStyleIdx="1" presStyleCnt="6"/>
      <dgm:spPr/>
    </dgm:pt>
    <dgm:pt modelId="{BFAD726F-F6F9-4846-A66E-DF7E7FC891FA}" type="pres">
      <dgm:prSet presAssocID="{8F930545-4313-4D04-94AD-59475B5B2B12}" presName="node" presStyleLbl="node1" presStyleIdx="2" presStyleCnt="6" custScaleX="87965" custScaleY="87631" custRadScaleRad="103694" custRadScaleInc="-5857">
        <dgm:presLayoutVars>
          <dgm:bulletEnabled val="1"/>
        </dgm:presLayoutVars>
      </dgm:prSet>
      <dgm:spPr/>
    </dgm:pt>
    <dgm:pt modelId="{5C3CBAF3-2696-4885-9F11-DF784375158B}" type="pres">
      <dgm:prSet presAssocID="{8F930545-4313-4D04-94AD-59475B5B2B12}" presName="dummy" presStyleCnt="0"/>
      <dgm:spPr/>
    </dgm:pt>
    <dgm:pt modelId="{A68FD14A-9F3F-4844-8BD9-5C4E8478FC72}" type="pres">
      <dgm:prSet presAssocID="{B4BFF82B-1009-4AB9-AE77-B2D8A6E3A82B}" presName="sibTrans" presStyleLbl="sibTrans2D1" presStyleIdx="2" presStyleCnt="6"/>
      <dgm:spPr/>
    </dgm:pt>
    <dgm:pt modelId="{0E068D5F-F1F6-4772-A37C-6FED2A536B7D}" type="pres">
      <dgm:prSet presAssocID="{699B95E3-BBE0-49D7-8DC7-C73EBF342B50}" presName="node" presStyleLbl="node1" presStyleIdx="3" presStyleCnt="6" custScaleX="93921" custScaleY="92623" custRadScaleRad="100090" custRadScaleInc="-12139">
        <dgm:presLayoutVars>
          <dgm:bulletEnabled val="1"/>
        </dgm:presLayoutVars>
      </dgm:prSet>
      <dgm:spPr/>
    </dgm:pt>
    <dgm:pt modelId="{8DF74CBD-6DDC-4575-A680-EA95227CE862}" type="pres">
      <dgm:prSet presAssocID="{699B95E3-BBE0-49D7-8DC7-C73EBF342B50}" presName="dummy" presStyleCnt="0"/>
      <dgm:spPr/>
    </dgm:pt>
    <dgm:pt modelId="{3BC13698-1ADF-4FC2-B6AF-E269CE6844AE}" type="pres">
      <dgm:prSet presAssocID="{BF53DAC2-BC9F-4527-B239-611F59AACFD3}" presName="sibTrans" presStyleLbl="sibTrans2D1" presStyleIdx="3" presStyleCnt="6"/>
      <dgm:spPr/>
    </dgm:pt>
    <dgm:pt modelId="{3FCA5DC0-9C26-47EF-918D-EB4293BA5CF5}" type="pres">
      <dgm:prSet presAssocID="{F685C386-0F62-4D39-9A32-25F2AFF8813A}" presName="node" presStyleLbl="node1" presStyleIdx="4" presStyleCnt="6" custScaleX="87965" custScaleY="87631">
        <dgm:presLayoutVars>
          <dgm:bulletEnabled val="1"/>
        </dgm:presLayoutVars>
      </dgm:prSet>
      <dgm:spPr/>
    </dgm:pt>
    <dgm:pt modelId="{1A293DFF-918E-40EB-ACC5-45CDA00136B6}" type="pres">
      <dgm:prSet presAssocID="{F685C386-0F62-4D39-9A32-25F2AFF8813A}" presName="dummy" presStyleCnt="0"/>
      <dgm:spPr/>
    </dgm:pt>
    <dgm:pt modelId="{E5673F5E-2EDA-4DD0-BDB0-D94E65B0E109}" type="pres">
      <dgm:prSet presAssocID="{D9CB857E-D690-4393-ACA4-FE6CD9F16D10}" presName="sibTrans" presStyleLbl="sibTrans2D1" presStyleIdx="4" presStyleCnt="6"/>
      <dgm:spPr/>
    </dgm:pt>
    <dgm:pt modelId="{BFAB0CC2-FD81-4F76-986D-CDCC8DE5D4E3}" type="pres">
      <dgm:prSet presAssocID="{35B5C51A-1541-4BA0-9151-93B58CB42BF3}" presName="node" presStyleLbl="node1" presStyleIdx="5" presStyleCnt="6" custScaleX="87965" custScaleY="87631" custRadScaleRad="95943" custRadScaleInc="4682">
        <dgm:presLayoutVars>
          <dgm:bulletEnabled val="1"/>
        </dgm:presLayoutVars>
      </dgm:prSet>
      <dgm:spPr/>
    </dgm:pt>
    <dgm:pt modelId="{81FD8003-5755-44E8-B740-BD275C747575}" type="pres">
      <dgm:prSet presAssocID="{35B5C51A-1541-4BA0-9151-93B58CB42BF3}" presName="dummy" presStyleCnt="0"/>
      <dgm:spPr/>
    </dgm:pt>
    <dgm:pt modelId="{C79825ED-BB9C-482A-BFC7-5A6145976D53}" type="pres">
      <dgm:prSet presAssocID="{2E6F975C-29D6-4BC9-86E6-CBE8BFA467FD}" presName="sibTrans" presStyleLbl="sibTrans2D1" presStyleIdx="5" presStyleCnt="6"/>
      <dgm:spPr/>
    </dgm:pt>
  </dgm:ptLst>
  <dgm:cxnLst>
    <dgm:cxn modelId="{B5E16F1D-AB70-47D5-A57D-84C8F58281E0}" type="presOf" srcId="{BF53DAC2-BC9F-4527-B239-611F59AACFD3}" destId="{3BC13698-1ADF-4FC2-B6AF-E269CE6844AE}" srcOrd="0" destOrd="0" presId="urn:microsoft.com/office/officeart/2005/8/layout/radial6"/>
    <dgm:cxn modelId="{1A6A9029-BE1D-45F9-9B65-251F5FF4FC0E}" type="presOf" srcId="{B4BFF82B-1009-4AB9-AE77-B2D8A6E3A82B}" destId="{A68FD14A-9F3F-4844-8BD9-5C4E8478FC72}" srcOrd="0" destOrd="0" presId="urn:microsoft.com/office/officeart/2005/8/layout/radial6"/>
    <dgm:cxn modelId="{6BBBE73B-E260-4A77-9FB4-3D9DB75E5622}" type="presOf" srcId="{699B95E3-BBE0-49D7-8DC7-C73EBF342B50}" destId="{0E068D5F-F1F6-4772-A37C-6FED2A536B7D}" srcOrd="0" destOrd="0" presId="urn:microsoft.com/office/officeart/2005/8/layout/radial6"/>
    <dgm:cxn modelId="{CDA0835E-C822-40ED-9970-DFCE9C70E425}" type="presOf" srcId="{65DC82B3-F681-42CD-A2CB-FAA1562C2E83}" destId="{AB7B55D6-4D77-4FC1-A764-0D82463788DA}" srcOrd="0" destOrd="0" presId="urn:microsoft.com/office/officeart/2005/8/layout/radial6"/>
    <dgm:cxn modelId="{3E7E3062-EA1B-4C23-B70C-A9D3B4DBCC29}" type="presOf" srcId="{AB5FF0A2-397A-4FA8-B6BB-654CF6848B5C}" destId="{3135439E-6CD6-4376-9A36-C1F9D19CDDC9}" srcOrd="0" destOrd="0" presId="urn:microsoft.com/office/officeart/2005/8/layout/radial6"/>
    <dgm:cxn modelId="{A45A7165-9049-401E-B28E-DC39C3FDFCC0}" type="presOf" srcId="{D9CB857E-D690-4393-ACA4-FE6CD9F16D10}" destId="{E5673F5E-2EDA-4DD0-BDB0-D94E65B0E109}" srcOrd="0" destOrd="0" presId="urn:microsoft.com/office/officeart/2005/8/layout/radial6"/>
    <dgm:cxn modelId="{2DC01B74-B5DA-49B9-83CF-DBB0B54E2EC7}" srcId="{92D39075-9BE3-4762-8FA1-826DF0D3DB4A}" destId="{40DAD9DE-1B4E-4692-AC8D-D6CD188AE9C8}" srcOrd="0" destOrd="0" parTransId="{506DE4FA-081E-4932-B758-FF8C63677719}" sibTransId="{E0DD6A22-A124-44E9-9585-0EBF0151A29A}"/>
    <dgm:cxn modelId="{C6D67D77-CBD5-4403-A278-0AB10FB351F6}" type="presOf" srcId="{8908BAD7-19BF-46C4-9EB1-DFC0FAB38BDD}" destId="{93681AF6-A170-4D1B-B0FF-845C64DE0657}" srcOrd="0" destOrd="0" presId="urn:microsoft.com/office/officeart/2005/8/layout/radial6"/>
    <dgm:cxn modelId="{1CA0A07B-A422-4FE5-9DD8-DF5391AAFC4B}" type="presOf" srcId="{40DAD9DE-1B4E-4692-AC8D-D6CD188AE9C8}" destId="{BD4E1A22-B67C-4D6A-A433-EC58D1CF04EA}" srcOrd="0" destOrd="0" presId="urn:microsoft.com/office/officeart/2005/8/layout/radial6"/>
    <dgm:cxn modelId="{9EABD77C-B228-453D-9F63-42CA823AE671}" type="presOf" srcId="{970F9BB3-3CD0-4728-BBD1-10D049653CFC}" destId="{FF7B97D9-6E2E-4803-A45F-E900E66915DD}" srcOrd="0" destOrd="0" presId="urn:microsoft.com/office/officeart/2005/8/layout/radial6"/>
    <dgm:cxn modelId="{DCB2DA90-AFE4-4AC1-B5AA-19FD8D24C23B}" type="presOf" srcId="{92D39075-9BE3-4762-8FA1-826DF0D3DB4A}" destId="{148E0861-60DB-4A9E-9842-DE1E38F782A6}" srcOrd="0" destOrd="0" presId="urn:microsoft.com/office/officeart/2005/8/layout/radial6"/>
    <dgm:cxn modelId="{71467291-7048-49B6-81CD-6B032292C770}" type="presOf" srcId="{2E6F975C-29D6-4BC9-86E6-CBE8BFA467FD}" destId="{C79825ED-BB9C-482A-BFC7-5A6145976D53}" srcOrd="0" destOrd="0" presId="urn:microsoft.com/office/officeart/2005/8/layout/radial6"/>
    <dgm:cxn modelId="{902E5E92-E434-4AEC-BF8F-CE837E506534}" type="presOf" srcId="{F685C386-0F62-4D39-9A32-25F2AFF8813A}" destId="{3FCA5DC0-9C26-47EF-918D-EB4293BA5CF5}" srcOrd="0" destOrd="0" presId="urn:microsoft.com/office/officeart/2005/8/layout/radial6"/>
    <dgm:cxn modelId="{4D0D5D9C-4128-497D-BF15-7FE4A8C3C09F}" srcId="{40DAD9DE-1B4E-4692-AC8D-D6CD188AE9C8}" destId="{699B95E3-BBE0-49D7-8DC7-C73EBF342B50}" srcOrd="3" destOrd="0" parTransId="{A80E019C-7978-46D0-8780-60EDA94D3973}" sibTransId="{BF53DAC2-BC9F-4527-B239-611F59AACFD3}"/>
    <dgm:cxn modelId="{AF0ED6A7-8558-4CE2-9753-8249320F347E}" type="presOf" srcId="{35B5C51A-1541-4BA0-9151-93B58CB42BF3}" destId="{BFAB0CC2-FD81-4F76-986D-CDCC8DE5D4E3}" srcOrd="0" destOrd="0" presId="urn:microsoft.com/office/officeart/2005/8/layout/radial6"/>
    <dgm:cxn modelId="{C19B82A8-A528-4F07-B3FC-E817187D6A23}" srcId="{40DAD9DE-1B4E-4692-AC8D-D6CD188AE9C8}" destId="{F685C386-0F62-4D39-9A32-25F2AFF8813A}" srcOrd="4" destOrd="0" parTransId="{34EFBED2-4D96-41C7-9AEB-82DF9183F7C7}" sibTransId="{D9CB857E-D690-4393-ACA4-FE6CD9F16D10}"/>
    <dgm:cxn modelId="{EDD65EB7-6EDB-4131-BCC3-425A07B40438}" srcId="{40DAD9DE-1B4E-4692-AC8D-D6CD188AE9C8}" destId="{8F930545-4313-4D04-94AD-59475B5B2B12}" srcOrd="2" destOrd="0" parTransId="{46AECBA3-C4CB-44C8-8AB8-060509DC5329}" sibTransId="{B4BFF82B-1009-4AB9-AE77-B2D8A6E3A82B}"/>
    <dgm:cxn modelId="{277509BA-A972-451C-9984-016E2909F1BB}" type="presOf" srcId="{8F930545-4313-4D04-94AD-59475B5B2B12}" destId="{BFAD726F-F6F9-4846-A66E-DF7E7FC891FA}" srcOrd="0" destOrd="0" presId="urn:microsoft.com/office/officeart/2005/8/layout/radial6"/>
    <dgm:cxn modelId="{F0A7F6C8-2A38-4900-ADDE-808E53B96241}" srcId="{40DAD9DE-1B4E-4692-AC8D-D6CD188AE9C8}" destId="{AB5FF0A2-397A-4FA8-B6BB-654CF6848B5C}" srcOrd="1" destOrd="0" parTransId="{8DBBD7CC-5D22-417F-AA1C-6CA5CD8C15D7}" sibTransId="{65DC82B3-F681-42CD-A2CB-FAA1562C2E83}"/>
    <dgm:cxn modelId="{03C637D6-C092-450C-BE53-F4C6B818FD59}" srcId="{40DAD9DE-1B4E-4692-AC8D-D6CD188AE9C8}" destId="{35B5C51A-1541-4BA0-9151-93B58CB42BF3}" srcOrd="5" destOrd="0" parTransId="{13559D58-A1F1-4A91-A0EC-9DFC43C9CA48}" sibTransId="{2E6F975C-29D6-4BC9-86E6-CBE8BFA467FD}"/>
    <dgm:cxn modelId="{7DC879DF-066B-4983-9ED5-BA365293981E}" srcId="{40DAD9DE-1B4E-4692-AC8D-D6CD188AE9C8}" destId="{8908BAD7-19BF-46C4-9EB1-DFC0FAB38BDD}" srcOrd="0" destOrd="0" parTransId="{8C6550B1-771D-4E87-B67C-3D5A3E0676E7}" sibTransId="{970F9BB3-3CD0-4728-BBD1-10D049653CFC}"/>
    <dgm:cxn modelId="{5B995C60-E57A-43E3-87F9-FC1C75B1B67D}" type="presParOf" srcId="{148E0861-60DB-4A9E-9842-DE1E38F782A6}" destId="{BD4E1A22-B67C-4D6A-A433-EC58D1CF04EA}" srcOrd="0" destOrd="0" presId="urn:microsoft.com/office/officeart/2005/8/layout/radial6"/>
    <dgm:cxn modelId="{5EE0B937-4196-425B-BC5E-6CFA257CF0C1}" type="presParOf" srcId="{148E0861-60DB-4A9E-9842-DE1E38F782A6}" destId="{93681AF6-A170-4D1B-B0FF-845C64DE0657}" srcOrd="1" destOrd="0" presId="urn:microsoft.com/office/officeart/2005/8/layout/radial6"/>
    <dgm:cxn modelId="{87806F2B-0A4B-4A90-9DEA-372DD46CBEAC}" type="presParOf" srcId="{148E0861-60DB-4A9E-9842-DE1E38F782A6}" destId="{7FD838E4-351B-4D9A-9F41-104B479C1ADE}" srcOrd="2" destOrd="0" presId="urn:microsoft.com/office/officeart/2005/8/layout/radial6"/>
    <dgm:cxn modelId="{9EA0840E-6A77-4219-8ACC-ABEE88E64CAF}" type="presParOf" srcId="{148E0861-60DB-4A9E-9842-DE1E38F782A6}" destId="{FF7B97D9-6E2E-4803-A45F-E900E66915DD}" srcOrd="3" destOrd="0" presId="urn:microsoft.com/office/officeart/2005/8/layout/radial6"/>
    <dgm:cxn modelId="{4121FA11-0E36-41AB-ACE6-1CC0DA20DEFC}" type="presParOf" srcId="{148E0861-60DB-4A9E-9842-DE1E38F782A6}" destId="{3135439E-6CD6-4376-9A36-C1F9D19CDDC9}" srcOrd="4" destOrd="0" presId="urn:microsoft.com/office/officeart/2005/8/layout/radial6"/>
    <dgm:cxn modelId="{6996EC5B-DA38-46D0-A70C-1ACC0895915B}" type="presParOf" srcId="{148E0861-60DB-4A9E-9842-DE1E38F782A6}" destId="{2630033A-7C18-4984-8489-A1E434C0BDE3}" srcOrd="5" destOrd="0" presId="urn:microsoft.com/office/officeart/2005/8/layout/radial6"/>
    <dgm:cxn modelId="{4146687A-6E94-435A-B89B-CB6CAA59F7AC}" type="presParOf" srcId="{148E0861-60DB-4A9E-9842-DE1E38F782A6}" destId="{AB7B55D6-4D77-4FC1-A764-0D82463788DA}" srcOrd="6" destOrd="0" presId="urn:microsoft.com/office/officeart/2005/8/layout/radial6"/>
    <dgm:cxn modelId="{BE8FCB6E-8026-4E6C-AE21-577E1FCF0034}" type="presParOf" srcId="{148E0861-60DB-4A9E-9842-DE1E38F782A6}" destId="{BFAD726F-F6F9-4846-A66E-DF7E7FC891FA}" srcOrd="7" destOrd="0" presId="urn:microsoft.com/office/officeart/2005/8/layout/radial6"/>
    <dgm:cxn modelId="{3E4613A5-0327-4798-A1B1-87DA77029748}" type="presParOf" srcId="{148E0861-60DB-4A9E-9842-DE1E38F782A6}" destId="{5C3CBAF3-2696-4885-9F11-DF784375158B}" srcOrd="8" destOrd="0" presId="urn:microsoft.com/office/officeart/2005/8/layout/radial6"/>
    <dgm:cxn modelId="{4CC3F8BD-9F11-4B19-8349-23D46D874E88}" type="presParOf" srcId="{148E0861-60DB-4A9E-9842-DE1E38F782A6}" destId="{A68FD14A-9F3F-4844-8BD9-5C4E8478FC72}" srcOrd="9" destOrd="0" presId="urn:microsoft.com/office/officeart/2005/8/layout/radial6"/>
    <dgm:cxn modelId="{44EB220D-52EE-45A5-B932-236F2491AA2D}" type="presParOf" srcId="{148E0861-60DB-4A9E-9842-DE1E38F782A6}" destId="{0E068D5F-F1F6-4772-A37C-6FED2A536B7D}" srcOrd="10" destOrd="0" presId="urn:microsoft.com/office/officeart/2005/8/layout/radial6"/>
    <dgm:cxn modelId="{C2CC2DA6-8245-4698-B507-BA67567166DD}" type="presParOf" srcId="{148E0861-60DB-4A9E-9842-DE1E38F782A6}" destId="{8DF74CBD-6DDC-4575-A680-EA95227CE862}" srcOrd="11" destOrd="0" presId="urn:microsoft.com/office/officeart/2005/8/layout/radial6"/>
    <dgm:cxn modelId="{62C934C5-073A-45C2-ABD0-D008A9580BA7}" type="presParOf" srcId="{148E0861-60DB-4A9E-9842-DE1E38F782A6}" destId="{3BC13698-1ADF-4FC2-B6AF-E269CE6844AE}" srcOrd="12" destOrd="0" presId="urn:microsoft.com/office/officeart/2005/8/layout/radial6"/>
    <dgm:cxn modelId="{9CCB4B4C-50B2-4512-B961-EA0FFB365C62}" type="presParOf" srcId="{148E0861-60DB-4A9E-9842-DE1E38F782A6}" destId="{3FCA5DC0-9C26-47EF-918D-EB4293BA5CF5}" srcOrd="13" destOrd="0" presId="urn:microsoft.com/office/officeart/2005/8/layout/radial6"/>
    <dgm:cxn modelId="{61B606C3-6A8B-4884-A741-D9D1570F5401}" type="presParOf" srcId="{148E0861-60DB-4A9E-9842-DE1E38F782A6}" destId="{1A293DFF-918E-40EB-ACC5-45CDA00136B6}" srcOrd="14" destOrd="0" presId="urn:microsoft.com/office/officeart/2005/8/layout/radial6"/>
    <dgm:cxn modelId="{F4F88753-FF90-417F-876C-A6F4F3D3F683}" type="presParOf" srcId="{148E0861-60DB-4A9E-9842-DE1E38F782A6}" destId="{E5673F5E-2EDA-4DD0-BDB0-D94E65B0E109}" srcOrd="15" destOrd="0" presId="urn:microsoft.com/office/officeart/2005/8/layout/radial6"/>
    <dgm:cxn modelId="{BE7FB0BC-4CD5-4FA7-B885-335D20B8A939}" type="presParOf" srcId="{148E0861-60DB-4A9E-9842-DE1E38F782A6}" destId="{BFAB0CC2-FD81-4F76-986D-CDCC8DE5D4E3}" srcOrd="16" destOrd="0" presId="urn:microsoft.com/office/officeart/2005/8/layout/radial6"/>
    <dgm:cxn modelId="{5F1126DC-5FE7-4655-A9BB-685F89E13617}" type="presParOf" srcId="{148E0861-60DB-4A9E-9842-DE1E38F782A6}" destId="{81FD8003-5755-44E8-B740-BD275C747575}" srcOrd="17" destOrd="0" presId="urn:microsoft.com/office/officeart/2005/8/layout/radial6"/>
    <dgm:cxn modelId="{E3E69BF2-9370-40B2-B80B-25DBE4720971}" type="presParOf" srcId="{148E0861-60DB-4A9E-9842-DE1E38F782A6}" destId="{C79825ED-BB9C-482A-BFC7-5A6145976D53}" srcOrd="18"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507AC1-E8C7-4831-A774-91DC522DAB80}" type="doc">
      <dgm:prSet loTypeId="urn:microsoft.com/office/officeart/2005/8/layout/venn1" loCatId="relationship" qsTypeId="urn:microsoft.com/office/officeart/2005/8/quickstyle/simple1" qsCatId="simple" csTypeId="urn:microsoft.com/office/officeart/2005/8/colors/accent1_2" csCatId="accent1" phldr="1"/>
      <dgm:spPr/>
    </dgm:pt>
    <dgm:pt modelId="{847E26DD-BBAA-48AE-8059-89B4F33AB212}">
      <dgm:prSet phldrT="[Texte]"/>
      <dgm:spPr>
        <a:noFill/>
        <a:ln w="44450">
          <a:solidFill>
            <a:srgbClr val="009BAC"/>
          </a:solidFill>
        </a:ln>
      </dgm:spPr>
      <dgm:t>
        <a:bodyPr/>
        <a:lstStyle/>
        <a:p>
          <a:r>
            <a:rPr lang="fr-FR" dirty="0"/>
            <a:t> </a:t>
          </a:r>
        </a:p>
      </dgm:t>
    </dgm:pt>
    <dgm:pt modelId="{DCE4C96E-C403-418E-8F63-D9B22E4BFB68}" type="parTrans" cxnId="{919C0BF4-8A50-4728-9D16-B17D8B2485BC}">
      <dgm:prSet/>
      <dgm:spPr/>
      <dgm:t>
        <a:bodyPr/>
        <a:lstStyle/>
        <a:p>
          <a:endParaRPr lang="fr-FR"/>
        </a:p>
      </dgm:t>
    </dgm:pt>
    <dgm:pt modelId="{8465799E-2B9E-414F-885B-30489B3D090B}" type="sibTrans" cxnId="{919C0BF4-8A50-4728-9D16-B17D8B2485BC}">
      <dgm:prSet/>
      <dgm:spPr/>
      <dgm:t>
        <a:bodyPr/>
        <a:lstStyle/>
        <a:p>
          <a:endParaRPr lang="fr-FR"/>
        </a:p>
      </dgm:t>
    </dgm:pt>
    <dgm:pt modelId="{0A4E20C9-D15B-4863-A025-73C6902924A7}">
      <dgm:prSet phldrT="[Texte]"/>
      <dgm:spPr>
        <a:noFill/>
        <a:ln w="44450">
          <a:solidFill>
            <a:srgbClr val="E50051"/>
          </a:solidFill>
        </a:ln>
      </dgm:spPr>
      <dgm:t>
        <a:bodyPr/>
        <a:lstStyle/>
        <a:p>
          <a:r>
            <a:rPr lang="fr-FR" dirty="0"/>
            <a:t> </a:t>
          </a:r>
        </a:p>
      </dgm:t>
    </dgm:pt>
    <dgm:pt modelId="{7552E861-BF88-48CE-AB3F-3B79B1F2E0AC}" type="parTrans" cxnId="{FED1D6D1-5A26-4AE2-ABD1-BE8754F7E0D1}">
      <dgm:prSet/>
      <dgm:spPr/>
      <dgm:t>
        <a:bodyPr/>
        <a:lstStyle/>
        <a:p>
          <a:endParaRPr lang="fr-FR"/>
        </a:p>
      </dgm:t>
    </dgm:pt>
    <dgm:pt modelId="{64AF335A-29A4-42D4-9110-9E9AF08C5BFE}" type="sibTrans" cxnId="{FED1D6D1-5A26-4AE2-ABD1-BE8754F7E0D1}">
      <dgm:prSet/>
      <dgm:spPr/>
      <dgm:t>
        <a:bodyPr/>
        <a:lstStyle/>
        <a:p>
          <a:endParaRPr lang="fr-FR"/>
        </a:p>
      </dgm:t>
    </dgm:pt>
    <dgm:pt modelId="{387783C9-1226-4234-B44B-1F015D91F3D6}">
      <dgm:prSet phldrT="[Texte]"/>
      <dgm:spPr>
        <a:noFill/>
        <a:ln w="44450">
          <a:solidFill>
            <a:srgbClr val="28367B"/>
          </a:solidFill>
        </a:ln>
      </dgm:spPr>
      <dgm:t>
        <a:bodyPr/>
        <a:lstStyle/>
        <a:p>
          <a:r>
            <a:rPr lang="fr-FR" dirty="0"/>
            <a:t> </a:t>
          </a:r>
        </a:p>
      </dgm:t>
    </dgm:pt>
    <dgm:pt modelId="{5BBF0066-556D-44B2-A404-0547397745B9}" type="sibTrans" cxnId="{3542E997-9AC7-4719-802D-1F45D1956A2C}">
      <dgm:prSet/>
      <dgm:spPr/>
      <dgm:t>
        <a:bodyPr/>
        <a:lstStyle/>
        <a:p>
          <a:endParaRPr lang="fr-FR"/>
        </a:p>
      </dgm:t>
    </dgm:pt>
    <dgm:pt modelId="{B6AEF2FB-C5F8-4D85-BA1E-BD4E0BCCC920}" type="parTrans" cxnId="{3542E997-9AC7-4719-802D-1F45D1956A2C}">
      <dgm:prSet/>
      <dgm:spPr/>
      <dgm:t>
        <a:bodyPr/>
        <a:lstStyle/>
        <a:p>
          <a:endParaRPr lang="fr-FR"/>
        </a:p>
      </dgm:t>
    </dgm:pt>
    <dgm:pt modelId="{341DAB6B-5026-4B88-8BA7-7A15449CFEE2}" type="pres">
      <dgm:prSet presAssocID="{23507AC1-E8C7-4831-A774-91DC522DAB80}" presName="compositeShape" presStyleCnt="0">
        <dgm:presLayoutVars>
          <dgm:chMax val="7"/>
          <dgm:dir/>
          <dgm:resizeHandles val="exact"/>
        </dgm:presLayoutVars>
      </dgm:prSet>
      <dgm:spPr/>
    </dgm:pt>
    <dgm:pt modelId="{E089F556-E2DF-4267-8D2B-8B88D26FDDE4}" type="pres">
      <dgm:prSet presAssocID="{847E26DD-BBAA-48AE-8059-89B4F33AB212}" presName="circ1" presStyleLbl="vennNode1" presStyleIdx="0" presStyleCnt="3" custScaleX="93392" custScaleY="92942" custLinFactNeighborY="-4333"/>
      <dgm:spPr/>
    </dgm:pt>
    <dgm:pt modelId="{0734A4F0-664F-46E6-AAA9-EF210D85F17B}" type="pres">
      <dgm:prSet presAssocID="{847E26DD-BBAA-48AE-8059-89B4F33AB212}" presName="circ1Tx" presStyleLbl="revTx" presStyleIdx="0" presStyleCnt="0">
        <dgm:presLayoutVars>
          <dgm:chMax val="0"/>
          <dgm:chPref val="0"/>
          <dgm:bulletEnabled val="1"/>
        </dgm:presLayoutVars>
      </dgm:prSet>
      <dgm:spPr/>
    </dgm:pt>
    <dgm:pt modelId="{90989810-E9A7-440D-B010-96F050B1B0AB}" type="pres">
      <dgm:prSet presAssocID="{0A4E20C9-D15B-4863-A025-73C6902924A7}" presName="circ2" presStyleLbl="vennNode1" presStyleIdx="1" presStyleCnt="3" custScaleX="95321" custScaleY="94290" custLinFactNeighborX="5421" custLinFactNeighborY="-28"/>
      <dgm:spPr/>
    </dgm:pt>
    <dgm:pt modelId="{9E2C9155-B81D-40CD-8A23-8ACF0C501BA8}" type="pres">
      <dgm:prSet presAssocID="{0A4E20C9-D15B-4863-A025-73C6902924A7}" presName="circ2Tx" presStyleLbl="revTx" presStyleIdx="0" presStyleCnt="0">
        <dgm:presLayoutVars>
          <dgm:chMax val="0"/>
          <dgm:chPref val="0"/>
          <dgm:bulletEnabled val="1"/>
        </dgm:presLayoutVars>
      </dgm:prSet>
      <dgm:spPr/>
    </dgm:pt>
    <dgm:pt modelId="{C41A22BB-B0A8-4B29-9386-EC5FDD2789F8}" type="pres">
      <dgm:prSet presAssocID="{387783C9-1226-4234-B44B-1F015D91F3D6}" presName="circ3" presStyleLbl="vennNode1" presStyleIdx="2" presStyleCnt="3" custScaleX="93114" custScaleY="93612" custLinFactNeighborX="-369" custLinFactNeighborY="1665"/>
      <dgm:spPr/>
    </dgm:pt>
    <dgm:pt modelId="{F95299A4-967E-4DB4-BDDD-FF1BBFB4800D}" type="pres">
      <dgm:prSet presAssocID="{387783C9-1226-4234-B44B-1F015D91F3D6}" presName="circ3Tx" presStyleLbl="revTx" presStyleIdx="0" presStyleCnt="0">
        <dgm:presLayoutVars>
          <dgm:chMax val="0"/>
          <dgm:chPref val="0"/>
          <dgm:bulletEnabled val="1"/>
        </dgm:presLayoutVars>
      </dgm:prSet>
      <dgm:spPr/>
    </dgm:pt>
  </dgm:ptLst>
  <dgm:cxnLst>
    <dgm:cxn modelId="{F9DB3F0A-D90B-4A5F-8DEE-3E7C34F24508}" type="presOf" srcId="{387783C9-1226-4234-B44B-1F015D91F3D6}" destId="{C41A22BB-B0A8-4B29-9386-EC5FDD2789F8}" srcOrd="0" destOrd="0" presId="urn:microsoft.com/office/officeart/2005/8/layout/venn1"/>
    <dgm:cxn modelId="{4F252718-7EB9-430B-A881-264672025BAF}" type="presOf" srcId="{0A4E20C9-D15B-4863-A025-73C6902924A7}" destId="{90989810-E9A7-440D-B010-96F050B1B0AB}" srcOrd="0" destOrd="0" presId="urn:microsoft.com/office/officeart/2005/8/layout/venn1"/>
    <dgm:cxn modelId="{AB3ED32B-893F-41ED-8427-7DD28F9F348C}" type="presOf" srcId="{387783C9-1226-4234-B44B-1F015D91F3D6}" destId="{F95299A4-967E-4DB4-BDDD-FF1BBFB4800D}" srcOrd="1" destOrd="0" presId="urn:microsoft.com/office/officeart/2005/8/layout/venn1"/>
    <dgm:cxn modelId="{B365DF6B-E723-49D5-B0DC-6F2BE056ED4B}" type="presOf" srcId="{23507AC1-E8C7-4831-A774-91DC522DAB80}" destId="{341DAB6B-5026-4B88-8BA7-7A15449CFEE2}" srcOrd="0" destOrd="0" presId="urn:microsoft.com/office/officeart/2005/8/layout/venn1"/>
    <dgm:cxn modelId="{C2510B6E-4006-4253-9B91-258E13347D13}" type="presOf" srcId="{0A4E20C9-D15B-4863-A025-73C6902924A7}" destId="{9E2C9155-B81D-40CD-8A23-8ACF0C501BA8}" srcOrd="1" destOrd="0" presId="urn:microsoft.com/office/officeart/2005/8/layout/venn1"/>
    <dgm:cxn modelId="{BEA1287E-A6FA-4BB0-BC9D-2293A398B57F}" type="presOf" srcId="{847E26DD-BBAA-48AE-8059-89B4F33AB212}" destId="{0734A4F0-664F-46E6-AAA9-EF210D85F17B}" srcOrd="1" destOrd="0" presId="urn:microsoft.com/office/officeart/2005/8/layout/venn1"/>
    <dgm:cxn modelId="{3542E997-9AC7-4719-802D-1F45D1956A2C}" srcId="{23507AC1-E8C7-4831-A774-91DC522DAB80}" destId="{387783C9-1226-4234-B44B-1F015D91F3D6}" srcOrd="2" destOrd="0" parTransId="{B6AEF2FB-C5F8-4D85-BA1E-BD4E0BCCC920}" sibTransId="{5BBF0066-556D-44B2-A404-0547397745B9}"/>
    <dgm:cxn modelId="{C066C69D-DEC9-47DE-BE70-ECA0ECA70B63}" type="presOf" srcId="{847E26DD-BBAA-48AE-8059-89B4F33AB212}" destId="{E089F556-E2DF-4267-8D2B-8B88D26FDDE4}" srcOrd="0" destOrd="0" presId="urn:microsoft.com/office/officeart/2005/8/layout/venn1"/>
    <dgm:cxn modelId="{FED1D6D1-5A26-4AE2-ABD1-BE8754F7E0D1}" srcId="{23507AC1-E8C7-4831-A774-91DC522DAB80}" destId="{0A4E20C9-D15B-4863-A025-73C6902924A7}" srcOrd="1" destOrd="0" parTransId="{7552E861-BF88-48CE-AB3F-3B79B1F2E0AC}" sibTransId="{64AF335A-29A4-42D4-9110-9E9AF08C5BFE}"/>
    <dgm:cxn modelId="{919C0BF4-8A50-4728-9D16-B17D8B2485BC}" srcId="{23507AC1-E8C7-4831-A774-91DC522DAB80}" destId="{847E26DD-BBAA-48AE-8059-89B4F33AB212}" srcOrd="0" destOrd="0" parTransId="{DCE4C96E-C403-418E-8F63-D9B22E4BFB68}" sibTransId="{8465799E-2B9E-414F-885B-30489B3D090B}"/>
    <dgm:cxn modelId="{59D66A3C-4E8E-4EAB-A91B-D964397DB5CF}" type="presParOf" srcId="{341DAB6B-5026-4B88-8BA7-7A15449CFEE2}" destId="{E089F556-E2DF-4267-8D2B-8B88D26FDDE4}" srcOrd="0" destOrd="0" presId="urn:microsoft.com/office/officeart/2005/8/layout/venn1"/>
    <dgm:cxn modelId="{20675554-7F39-44F8-9207-8F01B68514E2}" type="presParOf" srcId="{341DAB6B-5026-4B88-8BA7-7A15449CFEE2}" destId="{0734A4F0-664F-46E6-AAA9-EF210D85F17B}" srcOrd="1" destOrd="0" presId="urn:microsoft.com/office/officeart/2005/8/layout/venn1"/>
    <dgm:cxn modelId="{3FFFB9CB-36B3-4B9A-9524-F49CC8925319}" type="presParOf" srcId="{341DAB6B-5026-4B88-8BA7-7A15449CFEE2}" destId="{90989810-E9A7-440D-B010-96F050B1B0AB}" srcOrd="2" destOrd="0" presId="urn:microsoft.com/office/officeart/2005/8/layout/venn1"/>
    <dgm:cxn modelId="{DAD4CD39-95C3-4CAC-87C9-5AF471621B49}" type="presParOf" srcId="{341DAB6B-5026-4B88-8BA7-7A15449CFEE2}" destId="{9E2C9155-B81D-40CD-8A23-8ACF0C501BA8}" srcOrd="3" destOrd="0" presId="urn:microsoft.com/office/officeart/2005/8/layout/venn1"/>
    <dgm:cxn modelId="{6B1EABB4-8387-4128-A29C-450AC4333A66}" type="presParOf" srcId="{341DAB6B-5026-4B88-8BA7-7A15449CFEE2}" destId="{C41A22BB-B0A8-4B29-9386-EC5FDD2789F8}" srcOrd="4" destOrd="0" presId="urn:microsoft.com/office/officeart/2005/8/layout/venn1"/>
    <dgm:cxn modelId="{BF10B348-CD90-447A-A6C6-2F38A80F74F9}" type="presParOf" srcId="{341DAB6B-5026-4B88-8BA7-7A15449CFEE2}" destId="{F95299A4-967E-4DB4-BDDD-FF1BBFB4800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825ED-BB9C-482A-BFC7-5A6145976D53}">
      <dsp:nvSpPr>
        <dsp:cNvPr id="0" name=""/>
        <dsp:cNvSpPr/>
      </dsp:nvSpPr>
      <dsp:spPr>
        <a:xfrm>
          <a:off x="2171614" y="609508"/>
          <a:ext cx="4281327" cy="4281327"/>
        </a:xfrm>
        <a:prstGeom prst="blockArc">
          <a:avLst>
            <a:gd name="adj1" fmla="val 12573138"/>
            <a:gd name="adj2" fmla="val 16184299"/>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673F5E-2EDA-4DD0-BDB0-D94E65B0E109}">
      <dsp:nvSpPr>
        <dsp:cNvPr id="0" name=""/>
        <dsp:cNvSpPr/>
      </dsp:nvSpPr>
      <dsp:spPr>
        <a:xfrm>
          <a:off x="2120228" y="695294"/>
          <a:ext cx="4281327" cy="4281327"/>
        </a:xfrm>
        <a:prstGeom prst="blockArc">
          <a:avLst>
            <a:gd name="adj1" fmla="val 9160605"/>
            <a:gd name="adj2" fmla="val 12737461"/>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C13698-1ADF-4FC2-B6AF-E269CE6844AE}">
      <dsp:nvSpPr>
        <dsp:cNvPr id="0" name=""/>
        <dsp:cNvSpPr/>
      </dsp:nvSpPr>
      <dsp:spPr>
        <a:xfrm>
          <a:off x="2074411" y="611373"/>
          <a:ext cx="4281327" cy="4281327"/>
        </a:xfrm>
        <a:prstGeom prst="blockArc">
          <a:avLst>
            <a:gd name="adj1" fmla="val 5255946"/>
            <a:gd name="adj2" fmla="val 900349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FD14A-9F3F-4844-8BD9-5C4E8478FC72}">
      <dsp:nvSpPr>
        <dsp:cNvPr id="0" name=""/>
        <dsp:cNvSpPr/>
      </dsp:nvSpPr>
      <dsp:spPr>
        <a:xfrm>
          <a:off x="2162068" y="609537"/>
          <a:ext cx="4281327" cy="4281327"/>
        </a:xfrm>
        <a:prstGeom prst="blockArc">
          <a:avLst>
            <a:gd name="adj1" fmla="val 1800006"/>
            <a:gd name="adj2" fmla="val 5400017"/>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7B55D6-4D77-4FC1-A764-0D82463788DA}">
      <dsp:nvSpPr>
        <dsp:cNvPr id="0" name=""/>
        <dsp:cNvSpPr/>
      </dsp:nvSpPr>
      <dsp:spPr>
        <a:xfrm>
          <a:off x="2162070" y="609534"/>
          <a:ext cx="4281327" cy="4281327"/>
        </a:xfrm>
        <a:prstGeom prst="blockArc">
          <a:avLst>
            <a:gd name="adj1" fmla="val 19799987"/>
            <a:gd name="adj2" fmla="val 1800013"/>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7B97D9-6E2E-4803-A45F-E900E66915DD}">
      <dsp:nvSpPr>
        <dsp:cNvPr id="0" name=""/>
        <dsp:cNvSpPr/>
      </dsp:nvSpPr>
      <dsp:spPr>
        <a:xfrm>
          <a:off x="2162068" y="609530"/>
          <a:ext cx="4281327" cy="4281327"/>
        </a:xfrm>
        <a:prstGeom prst="blockArc">
          <a:avLst>
            <a:gd name="adj1" fmla="val 16199983"/>
            <a:gd name="adj2" fmla="val 19799994"/>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4E1A22-B67C-4D6A-A433-EC58D1CF04EA}">
      <dsp:nvSpPr>
        <dsp:cNvPr id="0" name=""/>
        <dsp:cNvSpPr/>
      </dsp:nvSpPr>
      <dsp:spPr>
        <a:xfrm>
          <a:off x="3562834" y="2113892"/>
          <a:ext cx="1302360" cy="1272610"/>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Chercheurs, personnels et équipes de recherche</a:t>
          </a:r>
        </a:p>
      </dsp:txBody>
      <dsp:txXfrm>
        <a:off x="3753560" y="2300261"/>
        <a:ext cx="920908" cy="899872"/>
      </dsp:txXfrm>
    </dsp:sp>
    <dsp:sp modelId="{93681AF6-A170-4D1B-B0FF-845C64DE0657}">
      <dsp:nvSpPr>
        <dsp:cNvPr id="0" name=""/>
        <dsp:cNvSpPr/>
      </dsp:nvSpPr>
      <dsp:spPr>
        <a:xfrm>
          <a:off x="3711036" y="68521"/>
          <a:ext cx="1183370" cy="1178877"/>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Partenaires et financeurs</a:t>
          </a:r>
        </a:p>
      </dsp:txBody>
      <dsp:txXfrm>
        <a:off x="3884337" y="241164"/>
        <a:ext cx="836768" cy="833591"/>
      </dsp:txXfrm>
    </dsp:sp>
    <dsp:sp modelId="{3135439E-6CD6-4376-9A36-C1F9D19CDDC9}">
      <dsp:nvSpPr>
        <dsp:cNvPr id="0" name=""/>
        <dsp:cNvSpPr/>
      </dsp:nvSpPr>
      <dsp:spPr>
        <a:xfrm>
          <a:off x="5522973" y="1114635"/>
          <a:ext cx="1183370" cy="1178877"/>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Établisse-ment</a:t>
          </a:r>
        </a:p>
      </dsp:txBody>
      <dsp:txXfrm>
        <a:off x="5696274" y="1287278"/>
        <a:ext cx="836768" cy="833591"/>
      </dsp:txXfrm>
    </dsp:sp>
    <dsp:sp modelId="{BFAD726F-F6F9-4846-A66E-DF7E7FC891FA}">
      <dsp:nvSpPr>
        <dsp:cNvPr id="0" name=""/>
        <dsp:cNvSpPr/>
      </dsp:nvSpPr>
      <dsp:spPr>
        <a:xfrm>
          <a:off x="5522973" y="3206882"/>
          <a:ext cx="1183370" cy="1178877"/>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Maisons d’édition</a:t>
          </a:r>
        </a:p>
      </dsp:txBody>
      <dsp:txXfrm>
        <a:off x="5696274" y="3379525"/>
        <a:ext cx="836768" cy="833591"/>
      </dsp:txXfrm>
    </dsp:sp>
    <dsp:sp modelId="{0E068D5F-F1F6-4772-A37C-6FED2A536B7D}">
      <dsp:nvSpPr>
        <dsp:cNvPr id="0" name=""/>
        <dsp:cNvSpPr/>
      </dsp:nvSpPr>
      <dsp:spPr>
        <a:xfrm>
          <a:off x="3670974" y="4219418"/>
          <a:ext cx="1263495" cy="1246033"/>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Agences d’évaluation</a:t>
          </a:r>
        </a:p>
      </dsp:txBody>
      <dsp:txXfrm>
        <a:off x="3856009" y="4401895"/>
        <a:ext cx="893425" cy="881079"/>
      </dsp:txXfrm>
    </dsp:sp>
    <dsp:sp modelId="{3FCA5DC0-9C26-47EF-918D-EB4293BA5CF5}">
      <dsp:nvSpPr>
        <dsp:cNvPr id="0" name=""/>
        <dsp:cNvSpPr/>
      </dsp:nvSpPr>
      <dsp:spPr>
        <a:xfrm>
          <a:off x="1810401" y="3206876"/>
          <a:ext cx="1183370" cy="1178877"/>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Pouvoirs publics </a:t>
          </a:r>
        </a:p>
      </dsp:txBody>
      <dsp:txXfrm>
        <a:off x="1983702" y="3379519"/>
        <a:ext cx="836768" cy="833591"/>
      </dsp:txXfrm>
    </dsp:sp>
    <dsp:sp modelId="{BFAB0CC2-FD81-4F76-986D-CDCC8DE5D4E3}">
      <dsp:nvSpPr>
        <dsp:cNvPr id="0" name=""/>
        <dsp:cNvSpPr/>
      </dsp:nvSpPr>
      <dsp:spPr>
        <a:xfrm>
          <a:off x="1900545" y="1128806"/>
          <a:ext cx="1183370" cy="1178877"/>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Médias Grand Public</a:t>
          </a:r>
        </a:p>
      </dsp:txBody>
      <dsp:txXfrm>
        <a:off x="2073846" y="1301449"/>
        <a:ext cx="836768" cy="833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9F556-E2DF-4267-8D2B-8B88D26FDDE4}">
      <dsp:nvSpPr>
        <dsp:cNvPr id="0" name=""/>
        <dsp:cNvSpPr/>
      </dsp:nvSpPr>
      <dsp:spPr>
        <a:xfrm>
          <a:off x="1682156" y="34467"/>
          <a:ext cx="3416013" cy="3399553"/>
        </a:xfrm>
        <a:prstGeom prst="ellipse">
          <a:avLst/>
        </a:prstGeom>
        <a:noFill/>
        <a:ln w="44450" cap="flat" cmpd="sng" algn="ctr">
          <a:solidFill>
            <a:srgbClr val="009BAC"/>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fr-FR" sz="6500" kern="1200" dirty="0"/>
            <a:t> </a:t>
          </a:r>
        </a:p>
      </dsp:txBody>
      <dsp:txXfrm>
        <a:off x="2137625" y="629389"/>
        <a:ext cx="2505076" cy="1529799"/>
      </dsp:txXfrm>
    </dsp:sp>
    <dsp:sp modelId="{90989810-E9A7-440D-B010-96F050B1B0AB}">
      <dsp:nvSpPr>
        <dsp:cNvPr id="0" name=""/>
        <dsp:cNvSpPr/>
      </dsp:nvSpPr>
      <dsp:spPr>
        <a:xfrm>
          <a:off x="3164988" y="2453351"/>
          <a:ext cx="3486570" cy="3448859"/>
        </a:xfrm>
        <a:prstGeom prst="ellipse">
          <a:avLst/>
        </a:prstGeom>
        <a:noFill/>
        <a:ln w="44450" cap="flat" cmpd="sng" algn="ctr">
          <a:solidFill>
            <a:srgbClr val="E5005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fr-FR" sz="6500" kern="1200" dirty="0"/>
            <a:t> </a:t>
          </a:r>
        </a:p>
      </dsp:txBody>
      <dsp:txXfrm>
        <a:off x="4231298" y="3344306"/>
        <a:ext cx="2091942" cy="1896872"/>
      </dsp:txXfrm>
    </dsp:sp>
    <dsp:sp modelId="{C41A22BB-B0A8-4B29-9386-EC5FDD2789F8}">
      <dsp:nvSpPr>
        <dsp:cNvPr id="0" name=""/>
        <dsp:cNvSpPr/>
      </dsp:nvSpPr>
      <dsp:spPr>
        <a:xfrm>
          <a:off x="353918" y="2527676"/>
          <a:ext cx="3405844" cy="3424060"/>
        </a:xfrm>
        <a:prstGeom prst="ellipse">
          <a:avLst/>
        </a:prstGeom>
        <a:noFill/>
        <a:ln w="44450" cap="flat" cmpd="sng" algn="ctr">
          <a:solidFill>
            <a:srgbClr val="28367B"/>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fr-FR" sz="6500" kern="1200" dirty="0"/>
            <a:t> </a:t>
          </a:r>
        </a:p>
      </dsp:txBody>
      <dsp:txXfrm>
        <a:off x="674635" y="3412225"/>
        <a:ext cx="2043506" cy="188323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DE66B8-063D-2043-A851-4E2031F449E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D3C09818-F654-2041-A827-CAF77FC7D7C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D19E72B-9994-9D49-860F-C265E7433FE2}" type="datetimeFigureOut">
              <a:rPr lang="fr-FR" smtClean="0"/>
              <a:t>16/12/2025</a:t>
            </a:fld>
            <a:endParaRPr lang="fr-FR" dirty="0"/>
          </a:p>
        </p:txBody>
      </p:sp>
      <p:sp>
        <p:nvSpPr>
          <p:cNvPr id="4" name="Espace réservé du pied de page 3">
            <a:extLst>
              <a:ext uri="{FF2B5EF4-FFF2-40B4-BE49-F238E27FC236}">
                <a16:creationId xmlns:a16="http://schemas.microsoft.com/office/drawing/2014/main" id="{A89451CC-8F29-9646-979C-16E3E7322F1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78C35909-DC8F-3B49-8350-36031610D6A9}"/>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r>
              <a:rPr lang="fr-FR" dirty="0">
                <a:solidFill>
                  <a:schemeClr val="bg1"/>
                </a:solidFill>
                <a:latin typeface="Helvetica Light" panose="020B0403020202020204" pitchFamily="34" charset="0"/>
              </a:rPr>
              <a:t>Page 3</a:t>
            </a:r>
            <a:endParaRPr lang="fr-FR" dirty="0"/>
          </a:p>
        </p:txBody>
      </p:sp>
    </p:spTree>
    <p:extLst>
      <p:ext uri="{BB962C8B-B14F-4D97-AF65-F5344CB8AC3E}">
        <p14:creationId xmlns:p14="http://schemas.microsoft.com/office/powerpoint/2010/main" val="1595572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BDFB36-D283-7940-9FF8-E769CE389F17}" type="datetimeFigureOut">
              <a:rPr lang="fr-FR" smtClean="0"/>
              <a:t>16/12/2025</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2E5482B-9A8D-144D-9F17-D9A13D23F86E}" type="slidenum">
              <a:rPr lang="fr-FR" smtClean="0"/>
              <a:t>‹N°›</a:t>
            </a:fld>
            <a:endParaRPr lang="fr-FR" dirty="0"/>
          </a:p>
        </p:txBody>
      </p:sp>
    </p:spTree>
    <p:extLst>
      <p:ext uri="{BB962C8B-B14F-4D97-AF65-F5344CB8AC3E}">
        <p14:creationId xmlns:p14="http://schemas.microsoft.com/office/powerpoint/2010/main" val="63393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E5482B-9A8D-144D-9F17-D9A13D23F86E}" type="slidenum">
              <a:rPr lang="fr-FR" smtClean="0"/>
              <a:t>11</a:t>
            </a:fld>
            <a:endParaRPr lang="fr-FR" dirty="0"/>
          </a:p>
        </p:txBody>
      </p:sp>
    </p:spTree>
    <p:extLst>
      <p:ext uri="{BB962C8B-B14F-4D97-AF65-F5344CB8AC3E}">
        <p14:creationId xmlns:p14="http://schemas.microsoft.com/office/powerpoint/2010/main" val="416056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E5482B-9A8D-144D-9F17-D9A13D23F86E}" type="slidenum">
              <a:rPr lang="fr-FR" smtClean="0"/>
              <a:t>12</a:t>
            </a:fld>
            <a:endParaRPr lang="fr-FR" dirty="0"/>
          </a:p>
        </p:txBody>
      </p:sp>
    </p:spTree>
    <p:extLst>
      <p:ext uri="{BB962C8B-B14F-4D97-AF65-F5344CB8AC3E}">
        <p14:creationId xmlns:p14="http://schemas.microsoft.com/office/powerpoint/2010/main" val="253561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23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7" b="0" i="0">
                <a:solidFill>
                  <a:srgbClr val="009BAC"/>
                </a:solidFill>
                <a:latin typeface="Museo Sans 500"/>
                <a:cs typeface="Museo Sans 500"/>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Tree>
    <p:extLst>
      <p:ext uri="{BB962C8B-B14F-4D97-AF65-F5344CB8AC3E}">
        <p14:creationId xmlns:p14="http://schemas.microsoft.com/office/powerpoint/2010/main" val="114595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Tree>
    <p:extLst>
      <p:ext uri="{BB962C8B-B14F-4D97-AF65-F5344CB8AC3E}">
        <p14:creationId xmlns:p14="http://schemas.microsoft.com/office/powerpoint/2010/main" val="303028469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20A18451-7D52-854B-95EE-B27BD96032FF}"/>
              </a:ext>
            </a:extLst>
          </p:cNvPr>
          <p:cNvSpPr txBox="1">
            <a:spLocks/>
          </p:cNvSpPr>
          <p:nvPr userDrawn="1"/>
        </p:nvSpPr>
        <p:spPr>
          <a:xfrm>
            <a:off x="910541" y="2206702"/>
            <a:ext cx="9144000" cy="104926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solidFill>
                  <a:schemeClr val="bg1"/>
                </a:solidFill>
                <a:latin typeface="Helvetica Light" panose="020B0403020202020204" pitchFamily="34" charset="0"/>
              </a:rPr>
              <a:t>Titre de la présentation</a:t>
            </a:r>
            <a:br>
              <a:rPr lang="fr-FR" sz="4000" dirty="0">
                <a:solidFill>
                  <a:schemeClr val="bg1"/>
                </a:solidFill>
                <a:latin typeface="Helvetica Light" panose="020B0403020202020204" pitchFamily="34" charset="0"/>
              </a:rPr>
            </a:br>
            <a:r>
              <a:rPr lang="fr-FR" sz="4000" dirty="0">
                <a:solidFill>
                  <a:schemeClr val="bg1"/>
                </a:solidFill>
                <a:latin typeface="Helvetica Light" panose="020B0403020202020204" pitchFamily="34" charset="0"/>
              </a:rPr>
              <a:t>en deux ou trois lignes</a:t>
            </a:r>
          </a:p>
        </p:txBody>
      </p:sp>
      <p:sp>
        <p:nvSpPr>
          <p:cNvPr id="8" name="Sous-titre 2">
            <a:extLst>
              <a:ext uri="{FF2B5EF4-FFF2-40B4-BE49-F238E27FC236}">
                <a16:creationId xmlns:a16="http://schemas.microsoft.com/office/drawing/2014/main" id="{6FB265CE-29A7-C845-968D-3356753BD672}"/>
              </a:ext>
            </a:extLst>
          </p:cNvPr>
          <p:cNvSpPr txBox="1">
            <a:spLocks/>
          </p:cNvSpPr>
          <p:nvPr userDrawn="1"/>
        </p:nvSpPr>
        <p:spPr>
          <a:xfrm>
            <a:off x="910541" y="3411922"/>
            <a:ext cx="5941672" cy="1181065"/>
          </a:xfrm>
          <a:prstGeom prst="rect">
            <a:avLst/>
          </a:prstGeom>
        </p:spPr>
        <p:txBody>
          <a:bodyPr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solidFill>
                  <a:srgbClr val="E3004F"/>
                </a:solidFill>
                <a:latin typeface="Helvetica" pitchFamily="2" charset="0"/>
              </a:rPr>
              <a:t>Sous-titre et auteurs de la présentation</a:t>
            </a:r>
            <a:br>
              <a:rPr lang="fr-FR" dirty="0">
                <a:solidFill>
                  <a:srgbClr val="E3004F"/>
                </a:solidFill>
                <a:latin typeface="Helvetica" pitchFamily="2" charset="0"/>
              </a:rPr>
            </a:br>
            <a:r>
              <a:rPr lang="fr-FR" dirty="0">
                <a:solidFill>
                  <a:srgbClr val="E3004F"/>
                </a:solidFill>
                <a:latin typeface="Helvetica" pitchFamily="2" charset="0"/>
              </a:rPr>
              <a:t>en deux ou trois lignes</a:t>
            </a:r>
          </a:p>
        </p:txBody>
      </p:sp>
      <p:sp>
        <p:nvSpPr>
          <p:cNvPr id="9" name="Rectangle 8">
            <a:extLst>
              <a:ext uri="{FF2B5EF4-FFF2-40B4-BE49-F238E27FC236}">
                <a16:creationId xmlns:a16="http://schemas.microsoft.com/office/drawing/2014/main" id="{B20D5B9D-1986-BA44-93AC-D26AF82E4CD9}"/>
              </a:ext>
            </a:extLst>
          </p:cNvPr>
          <p:cNvSpPr/>
          <p:nvPr userDrawn="1"/>
        </p:nvSpPr>
        <p:spPr>
          <a:xfrm>
            <a:off x="0" y="5929132"/>
            <a:ext cx="4059931" cy="312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322F5FB4-3137-E34D-A70A-091F3E45F65A}"/>
              </a:ext>
            </a:extLst>
          </p:cNvPr>
          <p:cNvSpPr/>
          <p:nvPr userDrawn="1"/>
        </p:nvSpPr>
        <p:spPr>
          <a:xfrm>
            <a:off x="882458" y="5975432"/>
            <a:ext cx="2390078" cy="215444"/>
          </a:xfrm>
          <a:prstGeom prst="rect">
            <a:avLst/>
          </a:prstGeom>
        </p:spPr>
        <p:txBody>
          <a:bodyPr wrap="none" lIns="0" tIns="0" rIns="0" bIns="0" anchor="t" anchorCtr="0">
            <a:spAutoFit/>
          </a:bodyPr>
          <a:lstStyle/>
          <a:p>
            <a:r>
              <a:rPr lang="fr-FR" sz="1400" dirty="0">
                <a:solidFill>
                  <a:srgbClr val="0099A9"/>
                </a:solidFill>
                <a:effectLst/>
                <a:latin typeface="Museo Sans" panose="02000000000000000000" pitchFamily="2" charset="77"/>
              </a:rPr>
              <a:t>Rapport publié le 00 xx 2022</a:t>
            </a:r>
          </a:p>
        </p:txBody>
      </p:sp>
      <p:sp>
        <p:nvSpPr>
          <p:cNvPr id="11" name="Sous-titre 2">
            <a:extLst>
              <a:ext uri="{FF2B5EF4-FFF2-40B4-BE49-F238E27FC236}">
                <a16:creationId xmlns:a16="http://schemas.microsoft.com/office/drawing/2014/main" id="{5DC3B42F-8758-EB4D-804B-5B193094B37E}"/>
              </a:ext>
            </a:extLst>
          </p:cNvPr>
          <p:cNvSpPr txBox="1">
            <a:spLocks/>
          </p:cNvSpPr>
          <p:nvPr userDrawn="1"/>
        </p:nvSpPr>
        <p:spPr>
          <a:xfrm>
            <a:off x="910541" y="4643760"/>
            <a:ext cx="5941672" cy="669020"/>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600" dirty="0">
                <a:solidFill>
                  <a:schemeClr val="bg1"/>
                </a:solidFill>
                <a:latin typeface="Helvetica" pitchFamily="2" charset="0"/>
              </a:rPr>
              <a:t>Par </a:t>
            </a:r>
            <a:r>
              <a:rPr lang="fr-FR" sz="1600" b="1" dirty="0">
                <a:solidFill>
                  <a:schemeClr val="bg1"/>
                </a:solidFill>
                <a:latin typeface="Helvetica" pitchFamily="2" charset="0"/>
              </a:rPr>
              <a:t>Prénom Nom </a:t>
            </a:r>
            <a:r>
              <a:rPr lang="fr-FR" sz="1600" dirty="0">
                <a:solidFill>
                  <a:schemeClr val="bg1"/>
                </a:solidFill>
                <a:latin typeface="Helvetica" pitchFamily="2" charset="0"/>
              </a:rPr>
              <a:t>de l’auteur, </a:t>
            </a:r>
            <a:br>
              <a:rPr lang="fr-FR" sz="1600" dirty="0">
                <a:solidFill>
                  <a:schemeClr val="bg1"/>
                </a:solidFill>
                <a:latin typeface="Helvetica" pitchFamily="2" charset="0"/>
              </a:rPr>
            </a:br>
            <a:r>
              <a:rPr lang="fr-FR" sz="1600" dirty="0">
                <a:solidFill>
                  <a:schemeClr val="bg1"/>
                </a:solidFill>
                <a:latin typeface="Helvetica" pitchFamily="2" charset="0"/>
              </a:rPr>
              <a:t>fonction de l’auteur</a:t>
            </a:r>
          </a:p>
        </p:txBody>
      </p:sp>
    </p:spTree>
    <p:extLst>
      <p:ext uri="{BB962C8B-B14F-4D97-AF65-F5344CB8AC3E}">
        <p14:creationId xmlns:p14="http://schemas.microsoft.com/office/powerpoint/2010/main" val="2531966384"/>
      </p:ext>
    </p:extLst>
  </p:cSld>
  <p:clrMap bg1="lt1" tx1="dk1" bg2="lt2" tx2="dk2" accent1="accent1" accent2="accent2" accent3="accent3" accent4="accent4" accent5="accent5" accent6="accent6" hlink="hlink" folHlink="folHlink"/>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4" name="Espace réservé du numéro de diapositive 10">
            <a:extLst>
              <a:ext uri="{FF2B5EF4-FFF2-40B4-BE49-F238E27FC236}">
                <a16:creationId xmlns:a16="http://schemas.microsoft.com/office/drawing/2014/main" id="{D79310BF-3E9B-D844-9661-50D394B5C942}"/>
              </a:ext>
            </a:extLst>
          </p:cNvPr>
          <p:cNvSpPr>
            <a:spLocks noGrp="1"/>
          </p:cNvSpPr>
          <p:nvPr>
            <p:ph type="sldNum" sz="quarter" idx="4"/>
          </p:nvPr>
        </p:nvSpPr>
        <p:spPr>
          <a:xfrm>
            <a:off x="2094807" y="6456105"/>
            <a:ext cx="9408623" cy="365125"/>
          </a:xfrm>
          <a:prstGeom prst="rect">
            <a:avLst/>
          </a:prstGeom>
        </p:spPr>
        <p:txBody>
          <a:bodyPr vert="horz" lIns="91440" tIns="45720" rIns="91440" bIns="45720" rtlCol="0" anchor="ctr"/>
          <a:lstStyle>
            <a:lvl1pPr algn="r">
              <a:defRPr sz="1200">
                <a:solidFill>
                  <a:schemeClr val="bg1"/>
                </a:solidFill>
              </a:defRPr>
            </a:lvl1pPr>
          </a:lstStyle>
          <a:p>
            <a:r>
              <a:rPr lang="fr-FR" dirty="0"/>
              <a:t>Kit pour les directeurs et directrices d’unités 2024 - </a:t>
            </a:r>
            <a:fld id="{CEA1B247-75D2-9B44-BD5F-8A1C5AD1A550}" type="slidenum">
              <a:rPr lang="fr-FR" smtClean="0"/>
              <a:pPr/>
              <a:t>‹N°›</a:t>
            </a:fld>
            <a:endParaRPr lang="fr-FR" dirty="0"/>
          </a:p>
        </p:txBody>
      </p:sp>
    </p:spTree>
    <p:extLst>
      <p:ext uri="{BB962C8B-B14F-4D97-AF65-F5344CB8AC3E}">
        <p14:creationId xmlns:p14="http://schemas.microsoft.com/office/powerpoint/2010/main" val="182067803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E9A8279-FE3E-4449-909E-59B62E385A67}"/>
              </a:ext>
            </a:extLst>
          </p:cNvPr>
          <p:cNvSpPr>
            <a:spLocks noGrp="1"/>
          </p:cNvSpPr>
          <p:nvPr>
            <p:ph type="title"/>
          </p:nvPr>
        </p:nvSpPr>
        <p:spPr>
          <a:xfrm>
            <a:off x="1233054" y="1320016"/>
            <a:ext cx="10515600" cy="1325563"/>
          </a:xfrm>
          <a:prstGeom prst="rect">
            <a:avLst/>
          </a:prstGeom>
        </p:spPr>
        <p:txBody>
          <a:bodyPr vert="horz" lIns="0" tIns="0" rIns="0" bIns="0" rtlCol="0" anchor="t" anchorCtr="0">
            <a:normAutofit/>
          </a:bodyPr>
          <a:lstStyle/>
          <a:p>
            <a:pPr>
              <a:lnSpc>
                <a:spcPct val="100000"/>
              </a:lnSpc>
              <a:spcBef>
                <a:spcPts val="0"/>
              </a:spcBef>
            </a:pPr>
            <a:r>
              <a:rPr lang="fr-FR" sz="4400" dirty="0">
                <a:solidFill>
                  <a:srgbClr val="0099A9"/>
                </a:solidFill>
                <a:latin typeface="Helvetica Light" panose="020B0403020202020204" pitchFamily="34" charset="0"/>
              </a:rPr>
              <a:t>Titre de la présentation</a:t>
            </a:r>
            <a:br>
              <a:rPr lang="fr-FR" sz="4400" dirty="0">
                <a:solidFill>
                  <a:srgbClr val="0099A9"/>
                </a:solidFill>
                <a:latin typeface="Helvetica Light" panose="020B0403020202020204" pitchFamily="34" charset="0"/>
              </a:rPr>
            </a:br>
            <a:r>
              <a:rPr lang="fr-FR" sz="4400" dirty="0">
                <a:solidFill>
                  <a:srgbClr val="0099A9"/>
                </a:solidFill>
                <a:latin typeface="Helvetica Light" panose="020B0403020202020204" pitchFamily="34" charset="0"/>
              </a:rPr>
              <a:t>en deux ou trois lignes</a:t>
            </a:r>
          </a:p>
        </p:txBody>
      </p:sp>
      <p:sp>
        <p:nvSpPr>
          <p:cNvPr id="8" name="Rectangle 7">
            <a:extLst>
              <a:ext uri="{FF2B5EF4-FFF2-40B4-BE49-F238E27FC236}">
                <a16:creationId xmlns:a16="http://schemas.microsoft.com/office/drawing/2014/main" id="{15D3C4C7-99AC-9744-81E8-A0B68B9A6D0E}"/>
              </a:ext>
            </a:extLst>
          </p:cNvPr>
          <p:cNvSpPr/>
          <p:nvPr userDrawn="1"/>
        </p:nvSpPr>
        <p:spPr>
          <a:xfrm>
            <a:off x="1233054" y="3248540"/>
            <a:ext cx="6529658" cy="276999"/>
          </a:xfrm>
          <a:prstGeom prst="rect">
            <a:avLst/>
          </a:prstGeom>
        </p:spPr>
        <p:txBody>
          <a:bodyPr wrap="square" lIns="0" tIns="0" rIns="0" bIns="0">
            <a:spAutoFit/>
          </a:bodyPr>
          <a:lstStyle/>
          <a:p>
            <a:pPr marL="0" indent="0">
              <a:buNone/>
            </a:pPr>
            <a:r>
              <a:rPr lang="fr-FR" sz="1800" dirty="0">
                <a:solidFill>
                  <a:srgbClr val="E3004F"/>
                </a:solidFill>
                <a:latin typeface="Helvetica" pitchFamily="2" charset="0"/>
              </a:rPr>
              <a:t>Introduction ou sous-titre</a:t>
            </a:r>
          </a:p>
        </p:txBody>
      </p:sp>
      <p:sp>
        <p:nvSpPr>
          <p:cNvPr id="9" name="Espace réservé du numéro de diapositive 10">
            <a:extLst>
              <a:ext uri="{FF2B5EF4-FFF2-40B4-BE49-F238E27FC236}">
                <a16:creationId xmlns:a16="http://schemas.microsoft.com/office/drawing/2014/main" id="{E266265E-1E94-4379-9A64-9DB42CB4B1AA}"/>
              </a:ext>
            </a:extLst>
          </p:cNvPr>
          <p:cNvSpPr>
            <a:spLocks noGrp="1"/>
          </p:cNvSpPr>
          <p:nvPr>
            <p:ph type="sldNum" sz="quarter" idx="4"/>
          </p:nvPr>
        </p:nvSpPr>
        <p:spPr>
          <a:xfrm>
            <a:off x="2094807" y="6456105"/>
            <a:ext cx="9408623" cy="365125"/>
          </a:xfrm>
          <a:prstGeom prst="rect">
            <a:avLst/>
          </a:prstGeom>
        </p:spPr>
        <p:txBody>
          <a:bodyPr vert="horz" lIns="91440" tIns="45720" rIns="91440" bIns="45720" rtlCol="0" anchor="ctr"/>
          <a:lstStyle>
            <a:lvl1pPr algn="r">
              <a:defRPr sz="1200">
                <a:solidFill>
                  <a:schemeClr val="bg1"/>
                </a:solidFill>
              </a:defRPr>
            </a:lvl1pPr>
          </a:lstStyle>
          <a:p>
            <a:r>
              <a:rPr lang="fr-FR" dirty="0"/>
              <a:t>Kit pour les directeurs et directrices d’unités 2024 - </a:t>
            </a:r>
            <a:fld id="{CEA1B247-75D2-9B44-BD5F-8A1C5AD1A550}" type="slidenum">
              <a:rPr lang="fr-FR" smtClean="0"/>
              <a:pPr/>
              <a:t>‹N°›</a:t>
            </a:fld>
            <a:endParaRPr lang="fr-FR" dirty="0"/>
          </a:p>
        </p:txBody>
      </p:sp>
    </p:spTree>
    <p:extLst>
      <p:ext uri="{BB962C8B-B14F-4D97-AF65-F5344CB8AC3E}">
        <p14:creationId xmlns:p14="http://schemas.microsoft.com/office/powerpoint/2010/main" val="4122107846"/>
      </p:ext>
    </p:extLst>
  </p:cSld>
  <p:clrMap bg1="lt1" tx1="dk1" bg2="lt2" tx2="dk2" accent1="accent1" accent2="accent2" accent3="accent3" accent4="accent4" accent5="accent5" accent6="accent6" hlink="hlink" folHlink="folHlink"/>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B5703A6-759D-FA4A-ADF8-7BC7C9D03DFB}"/>
              </a:ext>
            </a:extLst>
          </p:cNvPr>
          <p:cNvPicPr>
            <a:picLocks noChangeAspect="1"/>
          </p:cNvPicPr>
          <p:nvPr userDrawn="1"/>
        </p:nvPicPr>
        <p:blipFill>
          <a:blip r:embed="rId2"/>
          <a:stretch>
            <a:fillRect/>
          </a:stretch>
        </p:blipFill>
        <p:spPr>
          <a:xfrm>
            <a:off x="11545" y="0"/>
            <a:ext cx="12168909" cy="6858000"/>
          </a:xfrm>
          <a:prstGeom prst="rect">
            <a:avLst/>
          </a:prstGeom>
        </p:spPr>
      </p:pic>
      <p:sp>
        <p:nvSpPr>
          <p:cNvPr id="6" name="Espace réservé du numéro de diapositive 10">
            <a:extLst>
              <a:ext uri="{FF2B5EF4-FFF2-40B4-BE49-F238E27FC236}">
                <a16:creationId xmlns:a16="http://schemas.microsoft.com/office/drawing/2014/main" id="{8352CFF1-201E-4551-9534-D808CEB960BF}"/>
              </a:ext>
            </a:extLst>
          </p:cNvPr>
          <p:cNvSpPr>
            <a:spLocks noGrp="1"/>
          </p:cNvSpPr>
          <p:nvPr>
            <p:ph type="sldNum" sz="quarter" idx="4"/>
          </p:nvPr>
        </p:nvSpPr>
        <p:spPr>
          <a:xfrm>
            <a:off x="2094807" y="6456105"/>
            <a:ext cx="9408623" cy="365125"/>
          </a:xfrm>
          <a:prstGeom prst="rect">
            <a:avLst/>
          </a:prstGeom>
        </p:spPr>
        <p:txBody>
          <a:bodyPr vert="horz" lIns="91440" tIns="45720" rIns="91440" bIns="45720" rtlCol="0" anchor="ctr"/>
          <a:lstStyle>
            <a:lvl1pPr algn="r">
              <a:defRPr sz="1200">
                <a:solidFill>
                  <a:schemeClr val="bg1"/>
                </a:solidFill>
              </a:defRPr>
            </a:lvl1pPr>
          </a:lstStyle>
          <a:p>
            <a:r>
              <a:rPr lang="fr-FR" dirty="0"/>
              <a:t>Kit pour les directeurs et directrices d’unités 2024 - </a:t>
            </a:r>
            <a:fld id="{CEA1B247-75D2-9B44-BD5F-8A1C5AD1A550}" type="slidenum">
              <a:rPr lang="fr-FR" smtClean="0"/>
              <a:pPr/>
              <a:t>‹N°›</a:t>
            </a:fld>
            <a:endParaRPr lang="fr-FR" dirty="0"/>
          </a:p>
        </p:txBody>
      </p:sp>
    </p:spTree>
    <p:extLst>
      <p:ext uri="{BB962C8B-B14F-4D97-AF65-F5344CB8AC3E}">
        <p14:creationId xmlns:p14="http://schemas.microsoft.com/office/powerpoint/2010/main" val="3520929313"/>
      </p:ext>
    </p:extLst>
  </p:cSld>
  <p:clrMap bg1="lt1" tx1="dk1" bg2="lt2" tx2="dk2" accent1="accent1" accent2="accent2" accent3="accent3" accent4="accent4" accent5="accent5" accent6="accent6" hlink="hlink" folHlink="folHlink"/>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llea.org/wp-content/uploads/2023/06/European-Code-of-Conduct-Revised-Edition-2023.pdf" TargetMode="Externa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https://doi.org/10.1177/1747016124124024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fis-france.fr/espaces-thematiques/integrite-scientifique-ethique-de-la-recherche-deontologi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ofis-france.fr/" TargetMode="External"/><Relationship Id="rId7" Type="http://schemas.openxmlformats.org/officeDocument/2006/relationships/hyperlink" Target="https://www.ofis-france.fr/Kit-DU-Ofis-2024.pdf" TargetMode="External"/><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hyperlink" Target="https://x.com/OFIS_France" TargetMode="External"/><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hyperlink" Target="https://www.ofis-france.fr/wp-content/uploads/2023/12/EntretienOfis-GhislaineFilliatreau-decembre2023.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llea.org/wp-content/uploads/2023/06/European-Code-of-Conduct-Revised-Edition-2023.pdf"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diagramData" Target="../diagrams/data1.xml"/><Relationship Id="rId16" Type="http://schemas.openxmlformats.org/officeDocument/2006/relationships/image" Target="../media/image14.png"/><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13.png"/><Relationship Id="rId10" Type="http://schemas.openxmlformats.org/officeDocument/2006/relationships/diagramColors" Target="../diagrams/colors2.xml"/><Relationship Id="rId19" Type="http://schemas.openxmlformats.org/officeDocument/2006/relationships/image" Target="../media/image17.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hyperlink" Target="https://doi.org/10.1371/journal.pone.0005738" TargetMode="External"/><Relationship Id="rId3" Type="http://schemas.openxmlformats.org/officeDocument/2006/relationships/image" Target="../media/image19.png"/><Relationship Id="rId7" Type="http://schemas.openxmlformats.org/officeDocument/2006/relationships/hyperlink" Target="https://doi.org/10.12688/f1000research.128733.1" TargetMode="External"/><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s://doi.org/10.1371/journal.pone.0263023"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DA1C8FF-6EFF-A041-842C-CB958FB635C2}"/>
              </a:ext>
            </a:extLst>
          </p:cNvPr>
          <p:cNvPicPr>
            <a:picLocks noChangeAspect="1"/>
          </p:cNvPicPr>
          <p:nvPr/>
        </p:nvPicPr>
        <p:blipFill rotWithShape="1">
          <a:blip r:embed="rId2"/>
          <a:srcRect/>
          <a:stretch/>
        </p:blipFill>
        <p:spPr>
          <a:xfrm>
            <a:off x="0" y="162019"/>
            <a:ext cx="12192000" cy="6858000"/>
          </a:xfrm>
          <a:prstGeom prst="rect">
            <a:avLst/>
          </a:prstGeom>
          <a:blipFill dpi="0" rotWithShape="1">
            <a:blip r:embed="rId2">
              <a:alphaModFix amt="0"/>
            </a:blip>
            <a:srcRect/>
            <a:stretch>
              <a:fillRect/>
            </a:stretch>
          </a:blipFill>
        </p:spPr>
      </p:pic>
      <p:sp>
        <p:nvSpPr>
          <p:cNvPr id="2" name="Titre 1">
            <a:extLst>
              <a:ext uri="{FF2B5EF4-FFF2-40B4-BE49-F238E27FC236}">
                <a16:creationId xmlns:a16="http://schemas.microsoft.com/office/drawing/2014/main" id="{6A4D229C-59A1-624C-A699-7F67AE450213}"/>
              </a:ext>
            </a:extLst>
          </p:cNvPr>
          <p:cNvSpPr>
            <a:spLocks noGrp="1"/>
          </p:cNvSpPr>
          <p:nvPr>
            <p:ph type="ctrTitle" idx="4294967295"/>
          </p:nvPr>
        </p:nvSpPr>
        <p:spPr>
          <a:xfrm>
            <a:off x="544475" y="3591019"/>
            <a:ext cx="8327244" cy="1049260"/>
          </a:xfrm>
          <a:prstGeom prst="rect">
            <a:avLst/>
          </a:prstGeom>
        </p:spPr>
        <p:txBody>
          <a:bodyPr lIns="0" tIns="0" rIns="0" bIns="0" anchor="t" anchorCtr="0">
            <a:noAutofit/>
          </a:bodyPr>
          <a:lstStyle/>
          <a:p>
            <a:r>
              <a:rPr lang="fr-FR" b="1" dirty="0">
                <a:solidFill>
                  <a:schemeClr val="bg1"/>
                </a:solidFill>
                <a:latin typeface="+mn-lt"/>
              </a:rPr>
              <a:t>Pour une culture partagée de l’intégrité scientifique</a:t>
            </a:r>
          </a:p>
        </p:txBody>
      </p:sp>
      <p:sp>
        <p:nvSpPr>
          <p:cNvPr id="17" name="Rectangle 16">
            <a:extLst>
              <a:ext uri="{FF2B5EF4-FFF2-40B4-BE49-F238E27FC236}">
                <a16:creationId xmlns:a16="http://schemas.microsoft.com/office/drawing/2014/main" id="{A6D05F7F-3198-9B4D-BCE7-4A4093DAEAC7}"/>
              </a:ext>
            </a:extLst>
          </p:cNvPr>
          <p:cNvSpPr/>
          <p:nvPr/>
        </p:nvSpPr>
        <p:spPr>
          <a:xfrm>
            <a:off x="1" y="5929132"/>
            <a:ext cx="2210540" cy="312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88DD05CC-37D2-4844-A4F8-7FC5A4D43AC8}"/>
              </a:ext>
            </a:extLst>
          </p:cNvPr>
          <p:cNvSpPr/>
          <p:nvPr/>
        </p:nvSpPr>
        <p:spPr>
          <a:xfrm>
            <a:off x="544475" y="5975432"/>
            <a:ext cx="997774" cy="215444"/>
          </a:xfrm>
          <a:prstGeom prst="rect">
            <a:avLst/>
          </a:prstGeom>
        </p:spPr>
        <p:txBody>
          <a:bodyPr wrap="none" lIns="0" tIns="0" rIns="0" bIns="0" anchor="t" anchorCtr="0">
            <a:spAutoFit/>
          </a:bodyPr>
          <a:lstStyle/>
          <a:p>
            <a:r>
              <a:rPr lang="fr-FR" sz="1400" dirty="0">
                <a:solidFill>
                  <a:srgbClr val="0099A9"/>
                </a:solidFill>
              </a:rPr>
              <a:t>Octobre </a:t>
            </a:r>
            <a:r>
              <a:rPr lang="fr-FR" sz="1400" dirty="0">
                <a:solidFill>
                  <a:srgbClr val="0099A9"/>
                </a:solidFill>
                <a:effectLst/>
              </a:rPr>
              <a:t>2024</a:t>
            </a:r>
          </a:p>
        </p:txBody>
      </p:sp>
      <p:sp>
        <p:nvSpPr>
          <p:cNvPr id="18" name="Sous-titre 2">
            <a:extLst>
              <a:ext uri="{FF2B5EF4-FFF2-40B4-BE49-F238E27FC236}">
                <a16:creationId xmlns:a16="http://schemas.microsoft.com/office/drawing/2014/main" id="{91BBA952-E678-C44C-A9C3-464F9620A480}"/>
              </a:ext>
            </a:extLst>
          </p:cNvPr>
          <p:cNvSpPr txBox="1">
            <a:spLocks/>
          </p:cNvSpPr>
          <p:nvPr/>
        </p:nvSpPr>
        <p:spPr>
          <a:xfrm>
            <a:off x="910541" y="4643760"/>
            <a:ext cx="5941672" cy="669020"/>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1600" dirty="0">
              <a:solidFill>
                <a:schemeClr val="bg1"/>
              </a:solidFill>
              <a:latin typeface="Helvetica" pitchFamily="2" charset="0"/>
            </a:endParaRPr>
          </a:p>
        </p:txBody>
      </p:sp>
      <p:sp>
        <p:nvSpPr>
          <p:cNvPr id="11" name="Titre 1">
            <a:extLst>
              <a:ext uri="{FF2B5EF4-FFF2-40B4-BE49-F238E27FC236}">
                <a16:creationId xmlns:a16="http://schemas.microsoft.com/office/drawing/2014/main" id="{6A4D229C-59A1-624C-A699-7F67AE450213}"/>
              </a:ext>
            </a:extLst>
          </p:cNvPr>
          <p:cNvSpPr txBox="1">
            <a:spLocks/>
          </p:cNvSpPr>
          <p:nvPr/>
        </p:nvSpPr>
        <p:spPr>
          <a:xfrm>
            <a:off x="5490503" y="5033894"/>
            <a:ext cx="5424158" cy="104926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solidFill>
                <a:schemeClr val="bg1"/>
              </a:solidFill>
              <a:latin typeface="+mn-lt"/>
            </a:endParaRPr>
          </a:p>
        </p:txBody>
      </p:sp>
    </p:spTree>
    <p:extLst>
      <p:ext uri="{BB962C8B-B14F-4D97-AF65-F5344CB8AC3E}">
        <p14:creationId xmlns:p14="http://schemas.microsoft.com/office/powerpoint/2010/main" val="3192892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9001" y="1309855"/>
            <a:ext cx="6174996" cy="984885"/>
          </a:xfrm>
          <a:prstGeom prst="rect">
            <a:avLst/>
          </a:prstGeom>
        </p:spPr>
        <p:txBody>
          <a:bodyPr wrap="square">
            <a:spAutoFit/>
          </a:bodyPr>
          <a:lstStyle/>
          <a:p>
            <a:r>
              <a:rPr lang="fr-FR" sz="1900" dirty="0">
                <a:solidFill>
                  <a:srgbClr val="E3004F"/>
                </a:solidFill>
              </a:rPr>
              <a:t>Pour toute question, tout signalement, s’adresser au référent ou à la référente à l’intégrité scientifique (RIS) de l’établissement ou des établissements de tutelle</a:t>
            </a:r>
            <a:r>
              <a:rPr lang="fr-FR" sz="2000" dirty="0">
                <a:solidFill>
                  <a:srgbClr val="E3004F"/>
                </a:solidFill>
              </a:rPr>
              <a:t>. </a:t>
            </a:r>
          </a:p>
        </p:txBody>
      </p:sp>
      <p:sp>
        <p:nvSpPr>
          <p:cNvPr id="6" name="ZoneTexte 5"/>
          <p:cNvSpPr txBox="1"/>
          <p:nvPr/>
        </p:nvSpPr>
        <p:spPr>
          <a:xfrm>
            <a:off x="7018575" y="1359457"/>
            <a:ext cx="3290354" cy="2862322"/>
          </a:xfrm>
          <a:prstGeom prst="rect">
            <a:avLst/>
          </a:prstGeom>
          <a:noFill/>
          <a:ln w="28575">
            <a:solidFill>
              <a:srgbClr val="E3004F"/>
            </a:solidFill>
          </a:ln>
        </p:spPr>
        <p:txBody>
          <a:bodyPr wrap="square" rtlCol="0">
            <a:spAutoFit/>
          </a:bodyPr>
          <a:lstStyle/>
          <a:p>
            <a:pPr marL="342900" indent="-342900">
              <a:buFont typeface="Calibri" panose="020F0502020204030204" pitchFamily="34" charset="0"/>
              <a:buChar char="›"/>
            </a:pPr>
            <a:r>
              <a:rPr lang="fr-FR" b="1" dirty="0">
                <a:solidFill>
                  <a:srgbClr val="474747"/>
                </a:solidFill>
              </a:rPr>
              <a:t>Indiquez ici le nom et le contact du RIS de votre établissement ou les noms des RIS de vos établis-sements de tutelle si vous en avez plusieurs. </a:t>
            </a:r>
          </a:p>
          <a:p>
            <a:pPr marL="342900" indent="-342900">
              <a:buFont typeface="Calibri" panose="020F0502020204030204" pitchFamily="34" charset="0"/>
              <a:buChar char="›"/>
            </a:pPr>
            <a:endParaRPr lang="fr-FR" b="1" dirty="0">
              <a:solidFill>
                <a:srgbClr val="474747"/>
              </a:solidFill>
            </a:endParaRPr>
          </a:p>
          <a:p>
            <a:pPr marL="342900" indent="-342900">
              <a:buFont typeface="Calibri" panose="020F0502020204030204" pitchFamily="34" charset="0"/>
              <a:buChar char="›"/>
            </a:pPr>
            <a:r>
              <a:rPr lang="fr-FR" b="1" dirty="0">
                <a:solidFill>
                  <a:srgbClr val="474747"/>
                </a:solidFill>
              </a:rPr>
              <a:t>Si elle existent, indiquez les pages web dédiées à l’IS de ces établissements.</a:t>
            </a:r>
          </a:p>
        </p:txBody>
      </p:sp>
      <p:sp>
        <p:nvSpPr>
          <p:cNvPr id="10" name="Rectangle 9"/>
          <p:cNvSpPr/>
          <p:nvPr/>
        </p:nvSpPr>
        <p:spPr>
          <a:xfrm>
            <a:off x="704057" y="2566553"/>
            <a:ext cx="6310063" cy="1977464"/>
          </a:xfrm>
          <a:prstGeom prst="rect">
            <a:avLst/>
          </a:prstGeom>
        </p:spPr>
        <p:txBody>
          <a:bodyPr wrap="square">
            <a:spAutoFit/>
          </a:bodyPr>
          <a:lstStyle/>
          <a:p>
            <a:pPr marL="342900" indent="-342900">
              <a:lnSpc>
                <a:spcPts val="2100"/>
              </a:lnSpc>
              <a:buClr>
                <a:srgbClr val="0099A9"/>
              </a:buClr>
              <a:buSzPct val="160000"/>
              <a:buFont typeface="Calibri" panose="020F0502020204030204" pitchFamily="34" charset="0"/>
              <a:buChar char="›"/>
            </a:pPr>
            <a:r>
              <a:rPr lang="fr-FR" dirty="0">
                <a:solidFill>
                  <a:srgbClr val="474747"/>
                </a:solidFill>
              </a:rPr>
              <a:t>Il ou elle vous conseillera, vous indiquera la procédure à suivre pour un signalement, vous renseignera sur les étapes d’une instruction, sur la possibilité d’une démarche de médiation, etc. </a:t>
            </a:r>
            <a:endParaRPr lang="fr-FR" sz="500" dirty="0">
              <a:solidFill>
                <a:srgbClr val="474747"/>
              </a:solidFill>
            </a:endParaRPr>
          </a:p>
          <a:p>
            <a:pPr marL="342900" indent="-342900">
              <a:lnSpc>
                <a:spcPts val="2100"/>
              </a:lnSpc>
              <a:buClr>
                <a:srgbClr val="0099A9"/>
              </a:buClr>
              <a:buSzPct val="160000"/>
              <a:buFont typeface="Calibri" panose="020F0502020204030204" pitchFamily="34" charset="0"/>
              <a:buChar char="›"/>
            </a:pPr>
            <a:r>
              <a:rPr lang="fr-FR" dirty="0">
                <a:solidFill>
                  <a:srgbClr val="474747"/>
                </a:solidFill>
              </a:rPr>
              <a:t>En cas d’ouverture d’une instruction, c’est lui ou elle qui la mènera (avec éventuellement le/les RIS des différents établissements impliqués).</a:t>
            </a:r>
          </a:p>
        </p:txBody>
      </p:sp>
      <p:sp>
        <p:nvSpPr>
          <p:cNvPr id="11" name="Rectangle 10"/>
          <p:cNvSpPr/>
          <p:nvPr/>
        </p:nvSpPr>
        <p:spPr>
          <a:xfrm>
            <a:off x="757861" y="5035788"/>
            <a:ext cx="9366599" cy="938719"/>
          </a:xfrm>
          <a:prstGeom prst="rect">
            <a:avLst/>
          </a:prstGeom>
          <a:ln w="28575">
            <a:solidFill>
              <a:srgbClr val="E3004F"/>
            </a:solidFill>
          </a:ln>
        </p:spPr>
        <p:txBody>
          <a:bodyPr wrap="square">
            <a:spAutoFit/>
          </a:bodyPr>
          <a:lstStyle/>
          <a:p>
            <a:r>
              <a:rPr lang="fr-FR" dirty="0">
                <a:solidFill>
                  <a:srgbClr val="474747"/>
                </a:solidFill>
              </a:rPr>
              <a:t>Toute instruction doit :</a:t>
            </a:r>
          </a:p>
          <a:p>
            <a:pPr marL="742950" lvl="1" indent="-285750">
              <a:buClr>
                <a:srgbClr val="0099A9"/>
              </a:buClr>
              <a:buSzPct val="120000"/>
              <a:buFont typeface="Calibri" panose="020F0502020204030204" pitchFamily="34" charset="0"/>
              <a:buChar char="›"/>
            </a:pPr>
            <a:r>
              <a:rPr lang="fr-FR" dirty="0">
                <a:solidFill>
                  <a:srgbClr val="474747"/>
                </a:solidFill>
              </a:rPr>
              <a:t>respecter des </a:t>
            </a:r>
            <a:r>
              <a:rPr lang="fr-FR" b="1" dirty="0">
                <a:solidFill>
                  <a:srgbClr val="0099A9"/>
                </a:solidFill>
              </a:rPr>
              <a:t>principes communs</a:t>
            </a:r>
            <a:r>
              <a:rPr lang="fr-FR" b="1" dirty="0">
                <a:solidFill>
                  <a:srgbClr val="474747"/>
                </a:solidFill>
              </a:rPr>
              <a:t> </a:t>
            </a:r>
            <a:r>
              <a:rPr lang="fr-FR" dirty="0">
                <a:solidFill>
                  <a:srgbClr val="474747"/>
                </a:solidFill>
              </a:rPr>
              <a:t>(équité, rigueur, transparence, présomption d’innocence, etc. )  </a:t>
            </a:r>
            <a:r>
              <a:rPr lang="fr-FR" sz="1400" dirty="0">
                <a:solidFill>
                  <a:schemeClr val="accent1">
                    <a:lumMod val="10000"/>
                  </a:schemeClr>
                </a:solidFill>
              </a:rPr>
              <a:t>&gt;</a:t>
            </a:r>
            <a:r>
              <a:rPr lang="fr-FR" dirty="0">
                <a:solidFill>
                  <a:schemeClr val="accent1">
                    <a:lumMod val="10000"/>
                  </a:schemeClr>
                </a:solidFill>
              </a:rPr>
              <a:t>  </a:t>
            </a:r>
            <a:r>
              <a:rPr lang="fr-FR" sz="1400" dirty="0">
                <a:hlinkClick r:id="rId2"/>
              </a:rPr>
              <a:t>le code de conduite européen pour l’intégrité en recherche</a:t>
            </a:r>
            <a:r>
              <a:rPr lang="fr-FR" sz="1400" dirty="0"/>
              <a:t> (p. 11)</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0561811" y="1047871"/>
            <a:ext cx="807143" cy="2405286"/>
          </a:xfrm>
          <a:prstGeom prst="rect">
            <a:avLst/>
          </a:prstGeom>
        </p:spPr>
      </p:pic>
      <p:grpSp>
        <p:nvGrpSpPr>
          <p:cNvPr id="14" name="docshapegroup21"/>
          <p:cNvGrpSpPr>
            <a:grpSpLocks/>
          </p:cNvGrpSpPr>
          <p:nvPr/>
        </p:nvGrpSpPr>
        <p:grpSpPr bwMode="auto">
          <a:xfrm>
            <a:off x="317773" y="4483614"/>
            <a:ext cx="516255" cy="516255"/>
            <a:chOff x="0" y="0"/>
            <a:chExt cx="813" cy="813"/>
          </a:xfrm>
        </p:grpSpPr>
        <p:pic>
          <p:nvPicPr>
            <p:cNvPr id="15" name="docshape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 y="318"/>
              <a:ext cx="381"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cshape23"/>
            <p:cNvSpPr>
              <a:spLocks/>
            </p:cNvSpPr>
            <p:nvPr/>
          </p:nvSpPr>
          <p:spPr bwMode="auto">
            <a:xfrm>
              <a:off x="0" y="0"/>
              <a:ext cx="813" cy="813"/>
            </a:xfrm>
            <a:custGeom>
              <a:avLst/>
              <a:gdLst>
                <a:gd name="T0" fmla="*/ 603 w 813"/>
                <a:gd name="T1" fmla="*/ 463 h 813"/>
                <a:gd name="T2" fmla="*/ 577 w 813"/>
                <a:gd name="T3" fmla="*/ 379 h 813"/>
                <a:gd name="T4" fmla="*/ 548 w 813"/>
                <a:gd name="T5" fmla="*/ 341 h 813"/>
                <a:gd name="T6" fmla="*/ 514 w 813"/>
                <a:gd name="T7" fmla="*/ 412 h 813"/>
                <a:gd name="T8" fmla="*/ 533 w 813"/>
                <a:gd name="T9" fmla="*/ 475 h 813"/>
                <a:gd name="T10" fmla="*/ 524 w 813"/>
                <a:gd name="T11" fmla="*/ 582 h 813"/>
                <a:gd name="T12" fmla="*/ 440 w 813"/>
                <a:gd name="T13" fmla="*/ 696 h 813"/>
                <a:gd name="T14" fmla="*/ 303 w 813"/>
                <a:gd name="T15" fmla="*/ 741 h 813"/>
                <a:gd name="T16" fmla="*/ 166 w 813"/>
                <a:gd name="T17" fmla="*/ 696 h 813"/>
                <a:gd name="T18" fmla="*/ 83 w 813"/>
                <a:gd name="T19" fmla="*/ 582 h 813"/>
                <a:gd name="T20" fmla="*/ 83 w 813"/>
                <a:gd name="T21" fmla="*/ 436 h 813"/>
                <a:gd name="T22" fmla="*/ 166 w 813"/>
                <a:gd name="T23" fmla="*/ 322 h 813"/>
                <a:gd name="T24" fmla="*/ 303 w 813"/>
                <a:gd name="T25" fmla="*/ 277 h 813"/>
                <a:gd name="T26" fmla="*/ 371 w 813"/>
                <a:gd name="T27" fmla="*/ 287 h 813"/>
                <a:gd name="T28" fmla="*/ 430 w 813"/>
                <a:gd name="T29" fmla="*/ 315 h 813"/>
                <a:gd name="T30" fmla="*/ 472 w 813"/>
                <a:gd name="T31" fmla="*/ 257 h 813"/>
                <a:gd name="T32" fmla="*/ 393 w 813"/>
                <a:gd name="T33" fmla="*/ 219 h 813"/>
                <a:gd name="T34" fmla="*/ 303 w 813"/>
                <a:gd name="T35" fmla="*/ 206 h 813"/>
                <a:gd name="T36" fmla="*/ 170 w 813"/>
                <a:gd name="T37" fmla="*/ 237 h 813"/>
                <a:gd name="T38" fmla="*/ 67 w 813"/>
                <a:gd name="T39" fmla="*/ 319 h 813"/>
                <a:gd name="T40" fmla="*/ 8 w 813"/>
                <a:gd name="T41" fmla="*/ 440 h 813"/>
                <a:gd name="T42" fmla="*/ 8 w 813"/>
                <a:gd name="T43" fmla="*/ 578 h 813"/>
                <a:gd name="T44" fmla="*/ 67 w 813"/>
                <a:gd name="T45" fmla="*/ 698 h 813"/>
                <a:gd name="T46" fmla="*/ 170 w 813"/>
                <a:gd name="T47" fmla="*/ 781 h 813"/>
                <a:gd name="T48" fmla="*/ 303 w 813"/>
                <a:gd name="T49" fmla="*/ 812 h 813"/>
                <a:gd name="T50" fmla="*/ 436 w 813"/>
                <a:gd name="T51" fmla="*/ 781 h 813"/>
                <a:gd name="T52" fmla="*/ 540 w 813"/>
                <a:gd name="T53" fmla="*/ 698 h 813"/>
                <a:gd name="T54" fmla="*/ 598 w 813"/>
                <a:gd name="T55" fmla="*/ 578 h 813"/>
                <a:gd name="T56" fmla="*/ 813 w 813"/>
                <a:gd name="T57" fmla="*/ 174 h 813"/>
                <a:gd name="T58" fmla="*/ 639 w 813"/>
                <a:gd name="T59" fmla="*/ 153 h 813"/>
                <a:gd name="T60" fmla="*/ 493 w 813"/>
                <a:gd name="T61" fmla="*/ 146 h 813"/>
                <a:gd name="T62" fmla="*/ 299 w 813"/>
                <a:gd name="T63" fmla="*/ 501 h 813"/>
                <a:gd name="T64" fmla="*/ 305 w 813"/>
                <a:gd name="T65" fmla="*/ 512 h 813"/>
                <a:gd name="T66" fmla="*/ 312 w 813"/>
                <a:gd name="T67" fmla="*/ 513 h 813"/>
                <a:gd name="T68" fmla="*/ 540 w 813"/>
                <a:gd name="T69" fmla="*/ 320 h 813"/>
                <a:gd name="T70" fmla="*/ 813 w 813"/>
                <a:gd name="T71" fmla="*/ 174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3" h="813">
                  <a:moveTo>
                    <a:pt x="606" y="509"/>
                  </a:moveTo>
                  <a:lnTo>
                    <a:pt x="603" y="463"/>
                  </a:lnTo>
                  <a:lnTo>
                    <a:pt x="593" y="420"/>
                  </a:lnTo>
                  <a:lnTo>
                    <a:pt x="577" y="379"/>
                  </a:lnTo>
                  <a:lnTo>
                    <a:pt x="555" y="341"/>
                  </a:lnTo>
                  <a:lnTo>
                    <a:pt x="548" y="341"/>
                  </a:lnTo>
                  <a:lnTo>
                    <a:pt x="498" y="383"/>
                  </a:lnTo>
                  <a:lnTo>
                    <a:pt x="514" y="412"/>
                  </a:lnTo>
                  <a:lnTo>
                    <a:pt x="526" y="442"/>
                  </a:lnTo>
                  <a:lnTo>
                    <a:pt x="533" y="475"/>
                  </a:lnTo>
                  <a:lnTo>
                    <a:pt x="535" y="509"/>
                  </a:lnTo>
                  <a:lnTo>
                    <a:pt x="524" y="582"/>
                  </a:lnTo>
                  <a:lnTo>
                    <a:pt x="491" y="646"/>
                  </a:lnTo>
                  <a:lnTo>
                    <a:pt x="440" y="696"/>
                  </a:lnTo>
                  <a:lnTo>
                    <a:pt x="376" y="729"/>
                  </a:lnTo>
                  <a:lnTo>
                    <a:pt x="303" y="741"/>
                  </a:lnTo>
                  <a:lnTo>
                    <a:pt x="230" y="729"/>
                  </a:lnTo>
                  <a:lnTo>
                    <a:pt x="166" y="696"/>
                  </a:lnTo>
                  <a:lnTo>
                    <a:pt x="116" y="646"/>
                  </a:lnTo>
                  <a:lnTo>
                    <a:pt x="83" y="582"/>
                  </a:lnTo>
                  <a:lnTo>
                    <a:pt x="71" y="509"/>
                  </a:lnTo>
                  <a:lnTo>
                    <a:pt x="83" y="436"/>
                  </a:lnTo>
                  <a:lnTo>
                    <a:pt x="116" y="372"/>
                  </a:lnTo>
                  <a:lnTo>
                    <a:pt x="166" y="322"/>
                  </a:lnTo>
                  <a:lnTo>
                    <a:pt x="230" y="288"/>
                  </a:lnTo>
                  <a:lnTo>
                    <a:pt x="303" y="277"/>
                  </a:lnTo>
                  <a:lnTo>
                    <a:pt x="338" y="279"/>
                  </a:lnTo>
                  <a:lnTo>
                    <a:pt x="371" y="287"/>
                  </a:lnTo>
                  <a:lnTo>
                    <a:pt x="401" y="299"/>
                  </a:lnTo>
                  <a:lnTo>
                    <a:pt x="430" y="315"/>
                  </a:lnTo>
                  <a:lnTo>
                    <a:pt x="472" y="265"/>
                  </a:lnTo>
                  <a:lnTo>
                    <a:pt x="472" y="257"/>
                  </a:lnTo>
                  <a:lnTo>
                    <a:pt x="434" y="236"/>
                  </a:lnTo>
                  <a:lnTo>
                    <a:pt x="393" y="219"/>
                  </a:lnTo>
                  <a:lnTo>
                    <a:pt x="349" y="209"/>
                  </a:lnTo>
                  <a:lnTo>
                    <a:pt x="303" y="206"/>
                  </a:lnTo>
                  <a:lnTo>
                    <a:pt x="234" y="214"/>
                  </a:lnTo>
                  <a:lnTo>
                    <a:pt x="170" y="237"/>
                  </a:lnTo>
                  <a:lnTo>
                    <a:pt x="114" y="272"/>
                  </a:lnTo>
                  <a:lnTo>
                    <a:pt x="67" y="319"/>
                  </a:lnTo>
                  <a:lnTo>
                    <a:pt x="31" y="376"/>
                  </a:lnTo>
                  <a:lnTo>
                    <a:pt x="8" y="440"/>
                  </a:lnTo>
                  <a:lnTo>
                    <a:pt x="0" y="509"/>
                  </a:lnTo>
                  <a:lnTo>
                    <a:pt x="8" y="578"/>
                  </a:lnTo>
                  <a:lnTo>
                    <a:pt x="31" y="642"/>
                  </a:lnTo>
                  <a:lnTo>
                    <a:pt x="67" y="698"/>
                  </a:lnTo>
                  <a:lnTo>
                    <a:pt x="114" y="745"/>
                  </a:lnTo>
                  <a:lnTo>
                    <a:pt x="170" y="781"/>
                  </a:lnTo>
                  <a:lnTo>
                    <a:pt x="234" y="804"/>
                  </a:lnTo>
                  <a:lnTo>
                    <a:pt x="303" y="812"/>
                  </a:lnTo>
                  <a:lnTo>
                    <a:pt x="373" y="804"/>
                  </a:lnTo>
                  <a:lnTo>
                    <a:pt x="436" y="781"/>
                  </a:lnTo>
                  <a:lnTo>
                    <a:pt x="493" y="745"/>
                  </a:lnTo>
                  <a:lnTo>
                    <a:pt x="540" y="698"/>
                  </a:lnTo>
                  <a:lnTo>
                    <a:pt x="575" y="642"/>
                  </a:lnTo>
                  <a:lnTo>
                    <a:pt x="598" y="578"/>
                  </a:lnTo>
                  <a:lnTo>
                    <a:pt x="606" y="509"/>
                  </a:lnTo>
                  <a:close/>
                  <a:moveTo>
                    <a:pt x="813" y="174"/>
                  </a:moveTo>
                  <a:lnTo>
                    <a:pt x="659" y="174"/>
                  </a:lnTo>
                  <a:lnTo>
                    <a:pt x="639" y="153"/>
                  </a:lnTo>
                  <a:lnTo>
                    <a:pt x="639" y="0"/>
                  </a:lnTo>
                  <a:lnTo>
                    <a:pt x="493" y="146"/>
                  </a:lnTo>
                  <a:lnTo>
                    <a:pt x="493" y="273"/>
                  </a:lnTo>
                  <a:lnTo>
                    <a:pt x="299" y="501"/>
                  </a:lnTo>
                  <a:lnTo>
                    <a:pt x="299" y="507"/>
                  </a:lnTo>
                  <a:lnTo>
                    <a:pt x="305" y="512"/>
                  </a:lnTo>
                  <a:lnTo>
                    <a:pt x="308" y="513"/>
                  </a:lnTo>
                  <a:lnTo>
                    <a:pt x="312" y="513"/>
                  </a:lnTo>
                  <a:lnTo>
                    <a:pt x="315" y="512"/>
                  </a:lnTo>
                  <a:lnTo>
                    <a:pt x="540" y="320"/>
                  </a:lnTo>
                  <a:lnTo>
                    <a:pt x="667" y="320"/>
                  </a:lnTo>
                  <a:lnTo>
                    <a:pt x="813" y="174"/>
                  </a:lnTo>
                  <a:close/>
                </a:path>
              </a:pathLst>
            </a:custGeom>
            <a:solidFill>
              <a:srgbClr val="E300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17" name="Rectangle 16"/>
          <p:cNvSpPr/>
          <p:nvPr/>
        </p:nvSpPr>
        <p:spPr>
          <a:xfrm>
            <a:off x="733797" y="4617938"/>
            <a:ext cx="6640190" cy="369332"/>
          </a:xfrm>
          <a:prstGeom prst="rect">
            <a:avLst/>
          </a:prstGeom>
        </p:spPr>
        <p:txBody>
          <a:bodyPr wrap="square">
            <a:spAutoFit/>
          </a:bodyPr>
          <a:lstStyle/>
          <a:p>
            <a:r>
              <a:rPr lang="fr-FR" dirty="0">
                <a:solidFill>
                  <a:srgbClr val="E3004F"/>
                </a:solidFill>
              </a:rPr>
              <a:t>Bon à savoir</a:t>
            </a:r>
          </a:p>
        </p:txBody>
      </p:sp>
      <p:cxnSp>
        <p:nvCxnSpPr>
          <p:cNvPr id="18" name="Connecteur droit 17"/>
          <p:cNvCxnSpPr/>
          <p:nvPr/>
        </p:nvCxnSpPr>
        <p:spPr>
          <a:xfrm>
            <a:off x="637766" y="1378190"/>
            <a:ext cx="0" cy="832808"/>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9" name="Espace réservé du numéro de diapositive 10">
            <a:extLst>
              <a:ext uri="{FF2B5EF4-FFF2-40B4-BE49-F238E27FC236}">
                <a16:creationId xmlns:a16="http://schemas.microsoft.com/office/drawing/2014/main" id="{BB9DD85B-C978-4745-BDDD-34DF8C2BAEF1}"/>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10</a:t>
            </a:fld>
            <a:endParaRPr lang="fr-FR" dirty="0"/>
          </a:p>
        </p:txBody>
      </p:sp>
      <p:sp>
        <p:nvSpPr>
          <p:cNvPr id="21" name="object 15">
            <a:extLst>
              <a:ext uri="{FF2B5EF4-FFF2-40B4-BE49-F238E27FC236}">
                <a16:creationId xmlns:a16="http://schemas.microsoft.com/office/drawing/2014/main" id="{3684F5C4-3AE7-4DFF-8B3D-D0F0E851176F}"/>
              </a:ext>
            </a:extLst>
          </p:cNvPr>
          <p:cNvSpPr txBox="1"/>
          <p:nvPr/>
        </p:nvSpPr>
        <p:spPr>
          <a:xfrm>
            <a:off x="436758" y="356742"/>
            <a:ext cx="11983842" cy="674736"/>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Que faire face à une situation problématique ?</a:t>
            </a:r>
          </a:p>
        </p:txBody>
      </p:sp>
    </p:spTree>
    <p:extLst>
      <p:ext uri="{BB962C8B-B14F-4D97-AF65-F5344CB8AC3E}">
        <p14:creationId xmlns:p14="http://schemas.microsoft.com/office/powerpoint/2010/main" val="183660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71540" y="1525934"/>
            <a:ext cx="10594728" cy="3123932"/>
          </a:xfrm>
          <a:prstGeom prst="rect">
            <a:avLst/>
          </a:prstGeom>
          <a:noFill/>
        </p:spPr>
        <p:txBody>
          <a:bodyPr wrap="square" rtlCol="0">
            <a:spAutoFit/>
          </a:bodyPr>
          <a:lstStyle/>
          <a:p>
            <a:pPr marL="742950" lvl="1" indent="-285750" algn="just">
              <a:buClr>
                <a:srgbClr val="0099A9"/>
              </a:buClr>
              <a:buSzPct val="160000"/>
              <a:buFont typeface="Calibri" panose="020F0502020204030204" pitchFamily="34" charset="0"/>
              <a:buChar char="›"/>
            </a:pPr>
            <a:r>
              <a:rPr lang="fr-FR" b="1" dirty="0">
                <a:solidFill>
                  <a:srgbClr val="009BAC"/>
                </a:solidFill>
              </a:rPr>
              <a:t>Scientifiques</a:t>
            </a:r>
            <a:r>
              <a:rPr lang="fr-FR" dirty="0">
                <a:solidFill>
                  <a:srgbClr val="009BAC"/>
                </a:solidFill>
              </a:rPr>
              <a:t> </a:t>
            </a:r>
            <a:r>
              <a:rPr lang="fr-FR" dirty="0"/>
              <a:t>: </a:t>
            </a:r>
            <a:r>
              <a:rPr lang="fr-FR" dirty="0">
                <a:solidFill>
                  <a:srgbClr val="474747"/>
                </a:solidFill>
              </a:rPr>
              <a:t>sanctions émanant des acteurs de la recherche : rétractation ou correction d’article, d’ouvrage, de manuscrit de thèse, etc. ;</a:t>
            </a:r>
          </a:p>
          <a:p>
            <a:pPr marL="742950" lvl="1" indent="-285750" algn="just">
              <a:buClr>
                <a:srgbClr val="0099A9"/>
              </a:buClr>
              <a:buSzPct val="160000"/>
              <a:buFont typeface="Calibri" panose="020F0502020204030204" pitchFamily="34" charset="0"/>
              <a:buChar char="›"/>
            </a:pPr>
            <a:endParaRPr lang="fr-FR" sz="200" dirty="0">
              <a:solidFill>
                <a:srgbClr val="474747"/>
              </a:solidFill>
            </a:endParaRPr>
          </a:p>
          <a:p>
            <a:pPr marL="742950" lvl="1" indent="-285750" algn="just">
              <a:buClr>
                <a:srgbClr val="0099A9"/>
              </a:buClr>
              <a:buSzPct val="160000"/>
              <a:buFont typeface="Calibri" panose="020F0502020204030204" pitchFamily="34" charset="0"/>
              <a:buChar char="›"/>
            </a:pPr>
            <a:r>
              <a:rPr lang="fr-FR" b="1" dirty="0">
                <a:solidFill>
                  <a:srgbClr val="009BAC"/>
                </a:solidFill>
              </a:rPr>
              <a:t>Disciplinaires</a:t>
            </a:r>
            <a:r>
              <a:rPr lang="fr-FR" sz="1700" dirty="0">
                <a:solidFill>
                  <a:srgbClr val="009BAC"/>
                </a:solidFill>
              </a:rPr>
              <a:t> </a:t>
            </a:r>
            <a:r>
              <a:rPr lang="fr-FR" sz="1700" dirty="0"/>
              <a:t>: </a:t>
            </a:r>
            <a:r>
              <a:rPr lang="fr-FR" sz="1700" dirty="0">
                <a:solidFill>
                  <a:srgbClr val="474747"/>
                </a:solidFill>
              </a:rPr>
              <a:t>sanctions prises par l'établissement employeur à l'encontre des personnes  « auteur du manquement ». Selon le statut juridique de l’employeur, il peut s’agir d’une remise en cause de la présence du salarié, sa fonction, sa carrière, sa rémunération ou encore de son titre de docteur ou de HDR ;</a:t>
            </a:r>
          </a:p>
          <a:p>
            <a:pPr marL="742950" lvl="1" indent="-285750" algn="just">
              <a:buClr>
                <a:srgbClr val="0099A9"/>
              </a:buClr>
              <a:buSzPct val="160000"/>
              <a:buFont typeface="Calibri" panose="020F0502020204030204" pitchFamily="34" charset="0"/>
              <a:buChar char="›"/>
            </a:pPr>
            <a:endParaRPr lang="fr-FR" sz="200" dirty="0">
              <a:solidFill>
                <a:srgbClr val="474747"/>
              </a:solidFill>
            </a:endParaRPr>
          </a:p>
          <a:p>
            <a:pPr marL="742950" lvl="1" indent="-285750" algn="just">
              <a:buClr>
                <a:srgbClr val="0099A9"/>
              </a:buClr>
              <a:buSzPct val="160000"/>
              <a:buFont typeface="Calibri" panose="020F0502020204030204" pitchFamily="34" charset="0"/>
              <a:buChar char="›"/>
            </a:pPr>
            <a:r>
              <a:rPr lang="fr-FR" b="1" dirty="0">
                <a:solidFill>
                  <a:srgbClr val="009BAC"/>
                </a:solidFill>
              </a:rPr>
              <a:t>D’accompagnement</a:t>
            </a:r>
            <a:r>
              <a:rPr lang="fr-FR" sz="1700" dirty="0">
                <a:solidFill>
                  <a:srgbClr val="009BAC"/>
                </a:solidFill>
              </a:rPr>
              <a:t> </a:t>
            </a:r>
            <a:r>
              <a:rPr lang="fr-FR" sz="1700" dirty="0"/>
              <a:t>: </a:t>
            </a:r>
            <a:r>
              <a:rPr lang="fr-FR" sz="1700" dirty="0">
                <a:solidFill>
                  <a:srgbClr val="474747"/>
                </a:solidFill>
              </a:rPr>
              <a:t>formation (management d’équipes, de doctorants, d’étudiants), tutorat, mobilité, etc.</a:t>
            </a:r>
          </a:p>
          <a:p>
            <a:pPr marL="742950" lvl="1" indent="-285750" algn="just">
              <a:buClr>
                <a:srgbClr val="0099A9"/>
              </a:buClr>
              <a:buSzPct val="160000"/>
              <a:buFont typeface="Calibri" panose="020F0502020204030204" pitchFamily="34" charset="0"/>
              <a:buChar char="›"/>
            </a:pPr>
            <a:endParaRPr lang="fr-FR" sz="200" dirty="0">
              <a:solidFill>
                <a:srgbClr val="474747"/>
              </a:solidFill>
            </a:endParaRPr>
          </a:p>
          <a:p>
            <a:pPr marL="742950" lvl="1" indent="-285750" algn="just">
              <a:buClr>
                <a:srgbClr val="0099A9"/>
              </a:buClr>
              <a:buSzPct val="160000"/>
              <a:buFont typeface="Calibri" panose="020F0502020204030204" pitchFamily="34" charset="0"/>
              <a:buChar char="›"/>
            </a:pPr>
            <a:r>
              <a:rPr lang="fr-FR" b="1" dirty="0">
                <a:solidFill>
                  <a:srgbClr val="009BAC"/>
                </a:solidFill>
              </a:rPr>
              <a:t>Financières</a:t>
            </a:r>
            <a:r>
              <a:rPr lang="fr-FR" sz="1700" dirty="0">
                <a:solidFill>
                  <a:srgbClr val="474747"/>
                </a:solidFill>
              </a:rPr>
              <a:t> : information aux financeurs, qui peuvent décider de conséquences (retrait de financement, etc.);</a:t>
            </a:r>
          </a:p>
          <a:p>
            <a:pPr marL="742950" lvl="1" indent="-285750" algn="just">
              <a:buClr>
                <a:srgbClr val="0099A9"/>
              </a:buClr>
              <a:buSzPct val="160000"/>
              <a:buFont typeface="Calibri" panose="020F0502020204030204" pitchFamily="34" charset="0"/>
              <a:buChar char="›"/>
            </a:pPr>
            <a:endParaRPr lang="fr-FR" sz="200" dirty="0">
              <a:solidFill>
                <a:srgbClr val="474747"/>
              </a:solidFill>
            </a:endParaRPr>
          </a:p>
          <a:p>
            <a:pPr marL="742950" lvl="1" indent="-285750" algn="just">
              <a:buClr>
                <a:srgbClr val="0099A9"/>
              </a:buClr>
              <a:buSzPct val="160000"/>
              <a:buFont typeface="Calibri" panose="020F0502020204030204" pitchFamily="34" charset="0"/>
              <a:buChar char="›"/>
            </a:pPr>
            <a:r>
              <a:rPr lang="fr-FR" b="1" dirty="0">
                <a:solidFill>
                  <a:srgbClr val="009BAC"/>
                </a:solidFill>
              </a:rPr>
              <a:t>Judiciaires</a:t>
            </a:r>
            <a:r>
              <a:rPr lang="fr-FR" sz="1700" dirty="0">
                <a:solidFill>
                  <a:srgbClr val="474747"/>
                </a:solidFill>
              </a:rPr>
              <a:t> : si le manquement peut être qualifié de délit (fraude caractérisée, contrefaçon) ;</a:t>
            </a:r>
          </a:p>
          <a:p>
            <a:pPr marL="742950" lvl="1" indent="-285750" algn="just">
              <a:buClr>
                <a:srgbClr val="0099A9"/>
              </a:buClr>
              <a:buSzPct val="160000"/>
              <a:buFont typeface="Calibri" panose="020F0502020204030204" pitchFamily="34" charset="0"/>
              <a:buChar char="›"/>
            </a:pPr>
            <a:endParaRPr lang="fr-FR" sz="400" dirty="0">
              <a:solidFill>
                <a:srgbClr val="474747"/>
              </a:solidFill>
            </a:endParaRPr>
          </a:p>
          <a:p>
            <a:pPr marL="742950" lvl="1" indent="-285750" algn="just">
              <a:buClr>
                <a:srgbClr val="0099A9"/>
              </a:buClr>
              <a:buSzPct val="160000"/>
              <a:buFont typeface="Calibri" panose="020F0502020204030204" pitchFamily="34" charset="0"/>
              <a:buChar char="›"/>
            </a:pPr>
            <a:r>
              <a:rPr lang="fr-FR" b="1" dirty="0">
                <a:solidFill>
                  <a:srgbClr val="009BAC"/>
                </a:solidFill>
              </a:rPr>
              <a:t>Générales</a:t>
            </a:r>
            <a:r>
              <a:rPr lang="fr-FR" sz="1700" b="1" dirty="0">
                <a:solidFill>
                  <a:srgbClr val="009BAC"/>
                </a:solidFill>
              </a:rPr>
              <a:t> </a:t>
            </a:r>
            <a:r>
              <a:rPr lang="fr-FR" sz="1700" dirty="0"/>
              <a:t>: </a:t>
            </a:r>
            <a:r>
              <a:rPr lang="fr-FR" sz="1700" dirty="0">
                <a:solidFill>
                  <a:srgbClr val="474747"/>
                </a:solidFill>
              </a:rPr>
              <a:t>à l’échelle de l’établissement employeur, mise en place de dispositifs et d’actions </a:t>
            </a:r>
          </a:p>
          <a:p>
            <a:pPr lvl="1" algn="just">
              <a:buClr>
                <a:srgbClr val="0099A9"/>
              </a:buClr>
              <a:buSzPct val="160000"/>
            </a:pPr>
            <a:r>
              <a:rPr lang="fr-FR" sz="1700" dirty="0">
                <a:solidFill>
                  <a:srgbClr val="474747"/>
                </a:solidFill>
              </a:rPr>
              <a:t>     de sensibilisation, de dispositif de médiation ou de régulation, etc., visant à prévenir les manquements.</a:t>
            </a:r>
            <a:endParaRPr lang="fr-FR" sz="400" dirty="0">
              <a:solidFill>
                <a:srgbClr val="474747"/>
              </a:solidFill>
            </a:endParaRPr>
          </a:p>
          <a:p>
            <a:pPr lvl="1"/>
            <a:endParaRPr lang="fr-FR" sz="400" dirty="0">
              <a:solidFill>
                <a:srgbClr val="474747"/>
              </a:solidFill>
            </a:endParaRPr>
          </a:p>
          <a:p>
            <a:pPr algn="ctr"/>
            <a:r>
              <a:rPr lang="fr-FR" sz="400" dirty="0"/>
              <a:t>			</a:t>
            </a:r>
            <a:endParaRPr lang="en-US" sz="1200" dirty="0"/>
          </a:p>
        </p:txBody>
      </p:sp>
      <p:grpSp>
        <p:nvGrpSpPr>
          <p:cNvPr id="9" name="docshapegroup21"/>
          <p:cNvGrpSpPr>
            <a:grpSpLocks/>
          </p:cNvGrpSpPr>
          <p:nvPr/>
        </p:nvGrpSpPr>
        <p:grpSpPr bwMode="auto">
          <a:xfrm>
            <a:off x="811232" y="4916755"/>
            <a:ext cx="516255" cy="516255"/>
            <a:chOff x="0" y="0"/>
            <a:chExt cx="813" cy="813"/>
          </a:xfrm>
        </p:grpSpPr>
        <p:pic>
          <p:nvPicPr>
            <p:cNvPr id="10" name="docshape2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 y="318"/>
              <a:ext cx="381"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cshape23"/>
            <p:cNvSpPr>
              <a:spLocks/>
            </p:cNvSpPr>
            <p:nvPr/>
          </p:nvSpPr>
          <p:spPr bwMode="auto">
            <a:xfrm>
              <a:off x="0" y="0"/>
              <a:ext cx="813" cy="813"/>
            </a:xfrm>
            <a:custGeom>
              <a:avLst/>
              <a:gdLst>
                <a:gd name="T0" fmla="*/ 603 w 813"/>
                <a:gd name="T1" fmla="*/ 463 h 813"/>
                <a:gd name="T2" fmla="*/ 577 w 813"/>
                <a:gd name="T3" fmla="*/ 379 h 813"/>
                <a:gd name="T4" fmla="*/ 548 w 813"/>
                <a:gd name="T5" fmla="*/ 341 h 813"/>
                <a:gd name="T6" fmla="*/ 514 w 813"/>
                <a:gd name="T7" fmla="*/ 412 h 813"/>
                <a:gd name="T8" fmla="*/ 533 w 813"/>
                <a:gd name="T9" fmla="*/ 475 h 813"/>
                <a:gd name="T10" fmla="*/ 524 w 813"/>
                <a:gd name="T11" fmla="*/ 582 h 813"/>
                <a:gd name="T12" fmla="*/ 440 w 813"/>
                <a:gd name="T13" fmla="*/ 696 h 813"/>
                <a:gd name="T14" fmla="*/ 303 w 813"/>
                <a:gd name="T15" fmla="*/ 741 h 813"/>
                <a:gd name="T16" fmla="*/ 166 w 813"/>
                <a:gd name="T17" fmla="*/ 696 h 813"/>
                <a:gd name="T18" fmla="*/ 83 w 813"/>
                <a:gd name="T19" fmla="*/ 582 h 813"/>
                <a:gd name="T20" fmla="*/ 83 w 813"/>
                <a:gd name="T21" fmla="*/ 436 h 813"/>
                <a:gd name="T22" fmla="*/ 166 w 813"/>
                <a:gd name="T23" fmla="*/ 322 h 813"/>
                <a:gd name="T24" fmla="*/ 303 w 813"/>
                <a:gd name="T25" fmla="*/ 277 h 813"/>
                <a:gd name="T26" fmla="*/ 371 w 813"/>
                <a:gd name="T27" fmla="*/ 287 h 813"/>
                <a:gd name="T28" fmla="*/ 430 w 813"/>
                <a:gd name="T29" fmla="*/ 315 h 813"/>
                <a:gd name="T30" fmla="*/ 472 w 813"/>
                <a:gd name="T31" fmla="*/ 257 h 813"/>
                <a:gd name="T32" fmla="*/ 393 w 813"/>
                <a:gd name="T33" fmla="*/ 219 h 813"/>
                <a:gd name="T34" fmla="*/ 303 w 813"/>
                <a:gd name="T35" fmla="*/ 206 h 813"/>
                <a:gd name="T36" fmla="*/ 170 w 813"/>
                <a:gd name="T37" fmla="*/ 237 h 813"/>
                <a:gd name="T38" fmla="*/ 67 w 813"/>
                <a:gd name="T39" fmla="*/ 319 h 813"/>
                <a:gd name="T40" fmla="*/ 8 w 813"/>
                <a:gd name="T41" fmla="*/ 440 h 813"/>
                <a:gd name="T42" fmla="*/ 8 w 813"/>
                <a:gd name="T43" fmla="*/ 578 h 813"/>
                <a:gd name="T44" fmla="*/ 67 w 813"/>
                <a:gd name="T45" fmla="*/ 698 h 813"/>
                <a:gd name="T46" fmla="*/ 170 w 813"/>
                <a:gd name="T47" fmla="*/ 781 h 813"/>
                <a:gd name="T48" fmla="*/ 303 w 813"/>
                <a:gd name="T49" fmla="*/ 812 h 813"/>
                <a:gd name="T50" fmla="*/ 436 w 813"/>
                <a:gd name="T51" fmla="*/ 781 h 813"/>
                <a:gd name="T52" fmla="*/ 540 w 813"/>
                <a:gd name="T53" fmla="*/ 698 h 813"/>
                <a:gd name="T54" fmla="*/ 598 w 813"/>
                <a:gd name="T55" fmla="*/ 578 h 813"/>
                <a:gd name="T56" fmla="*/ 813 w 813"/>
                <a:gd name="T57" fmla="*/ 174 h 813"/>
                <a:gd name="T58" fmla="*/ 639 w 813"/>
                <a:gd name="T59" fmla="*/ 153 h 813"/>
                <a:gd name="T60" fmla="*/ 493 w 813"/>
                <a:gd name="T61" fmla="*/ 146 h 813"/>
                <a:gd name="T62" fmla="*/ 299 w 813"/>
                <a:gd name="T63" fmla="*/ 501 h 813"/>
                <a:gd name="T64" fmla="*/ 305 w 813"/>
                <a:gd name="T65" fmla="*/ 512 h 813"/>
                <a:gd name="T66" fmla="*/ 312 w 813"/>
                <a:gd name="T67" fmla="*/ 513 h 813"/>
                <a:gd name="T68" fmla="*/ 540 w 813"/>
                <a:gd name="T69" fmla="*/ 320 h 813"/>
                <a:gd name="T70" fmla="*/ 813 w 813"/>
                <a:gd name="T71" fmla="*/ 174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3" h="813">
                  <a:moveTo>
                    <a:pt x="606" y="509"/>
                  </a:moveTo>
                  <a:lnTo>
                    <a:pt x="603" y="463"/>
                  </a:lnTo>
                  <a:lnTo>
                    <a:pt x="593" y="420"/>
                  </a:lnTo>
                  <a:lnTo>
                    <a:pt x="577" y="379"/>
                  </a:lnTo>
                  <a:lnTo>
                    <a:pt x="555" y="341"/>
                  </a:lnTo>
                  <a:lnTo>
                    <a:pt x="548" y="341"/>
                  </a:lnTo>
                  <a:lnTo>
                    <a:pt x="498" y="383"/>
                  </a:lnTo>
                  <a:lnTo>
                    <a:pt x="514" y="412"/>
                  </a:lnTo>
                  <a:lnTo>
                    <a:pt x="526" y="442"/>
                  </a:lnTo>
                  <a:lnTo>
                    <a:pt x="533" y="475"/>
                  </a:lnTo>
                  <a:lnTo>
                    <a:pt x="535" y="509"/>
                  </a:lnTo>
                  <a:lnTo>
                    <a:pt x="524" y="582"/>
                  </a:lnTo>
                  <a:lnTo>
                    <a:pt x="491" y="646"/>
                  </a:lnTo>
                  <a:lnTo>
                    <a:pt x="440" y="696"/>
                  </a:lnTo>
                  <a:lnTo>
                    <a:pt x="376" y="729"/>
                  </a:lnTo>
                  <a:lnTo>
                    <a:pt x="303" y="741"/>
                  </a:lnTo>
                  <a:lnTo>
                    <a:pt x="230" y="729"/>
                  </a:lnTo>
                  <a:lnTo>
                    <a:pt x="166" y="696"/>
                  </a:lnTo>
                  <a:lnTo>
                    <a:pt x="116" y="646"/>
                  </a:lnTo>
                  <a:lnTo>
                    <a:pt x="83" y="582"/>
                  </a:lnTo>
                  <a:lnTo>
                    <a:pt x="71" y="509"/>
                  </a:lnTo>
                  <a:lnTo>
                    <a:pt x="83" y="436"/>
                  </a:lnTo>
                  <a:lnTo>
                    <a:pt x="116" y="372"/>
                  </a:lnTo>
                  <a:lnTo>
                    <a:pt x="166" y="322"/>
                  </a:lnTo>
                  <a:lnTo>
                    <a:pt x="230" y="288"/>
                  </a:lnTo>
                  <a:lnTo>
                    <a:pt x="303" y="277"/>
                  </a:lnTo>
                  <a:lnTo>
                    <a:pt x="338" y="279"/>
                  </a:lnTo>
                  <a:lnTo>
                    <a:pt x="371" y="287"/>
                  </a:lnTo>
                  <a:lnTo>
                    <a:pt x="401" y="299"/>
                  </a:lnTo>
                  <a:lnTo>
                    <a:pt x="430" y="315"/>
                  </a:lnTo>
                  <a:lnTo>
                    <a:pt x="472" y="265"/>
                  </a:lnTo>
                  <a:lnTo>
                    <a:pt x="472" y="257"/>
                  </a:lnTo>
                  <a:lnTo>
                    <a:pt x="434" y="236"/>
                  </a:lnTo>
                  <a:lnTo>
                    <a:pt x="393" y="219"/>
                  </a:lnTo>
                  <a:lnTo>
                    <a:pt x="349" y="209"/>
                  </a:lnTo>
                  <a:lnTo>
                    <a:pt x="303" y="206"/>
                  </a:lnTo>
                  <a:lnTo>
                    <a:pt x="234" y="214"/>
                  </a:lnTo>
                  <a:lnTo>
                    <a:pt x="170" y="237"/>
                  </a:lnTo>
                  <a:lnTo>
                    <a:pt x="114" y="272"/>
                  </a:lnTo>
                  <a:lnTo>
                    <a:pt x="67" y="319"/>
                  </a:lnTo>
                  <a:lnTo>
                    <a:pt x="31" y="376"/>
                  </a:lnTo>
                  <a:lnTo>
                    <a:pt x="8" y="440"/>
                  </a:lnTo>
                  <a:lnTo>
                    <a:pt x="0" y="509"/>
                  </a:lnTo>
                  <a:lnTo>
                    <a:pt x="8" y="578"/>
                  </a:lnTo>
                  <a:lnTo>
                    <a:pt x="31" y="642"/>
                  </a:lnTo>
                  <a:lnTo>
                    <a:pt x="67" y="698"/>
                  </a:lnTo>
                  <a:lnTo>
                    <a:pt x="114" y="745"/>
                  </a:lnTo>
                  <a:lnTo>
                    <a:pt x="170" y="781"/>
                  </a:lnTo>
                  <a:lnTo>
                    <a:pt x="234" y="804"/>
                  </a:lnTo>
                  <a:lnTo>
                    <a:pt x="303" y="812"/>
                  </a:lnTo>
                  <a:lnTo>
                    <a:pt x="373" y="804"/>
                  </a:lnTo>
                  <a:lnTo>
                    <a:pt x="436" y="781"/>
                  </a:lnTo>
                  <a:lnTo>
                    <a:pt x="493" y="745"/>
                  </a:lnTo>
                  <a:lnTo>
                    <a:pt x="540" y="698"/>
                  </a:lnTo>
                  <a:lnTo>
                    <a:pt x="575" y="642"/>
                  </a:lnTo>
                  <a:lnTo>
                    <a:pt x="598" y="578"/>
                  </a:lnTo>
                  <a:lnTo>
                    <a:pt x="606" y="509"/>
                  </a:lnTo>
                  <a:close/>
                  <a:moveTo>
                    <a:pt x="813" y="174"/>
                  </a:moveTo>
                  <a:lnTo>
                    <a:pt x="659" y="174"/>
                  </a:lnTo>
                  <a:lnTo>
                    <a:pt x="639" y="153"/>
                  </a:lnTo>
                  <a:lnTo>
                    <a:pt x="639" y="0"/>
                  </a:lnTo>
                  <a:lnTo>
                    <a:pt x="493" y="146"/>
                  </a:lnTo>
                  <a:lnTo>
                    <a:pt x="493" y="273"/>
                  </a:lnTo>
                  <a:lnTo>
                    <a:pt x="299" y="501"/>
                  </a:lnTo>
                  <a:lnTo>
                    <a:pt x="299" y="507"/>
                  </a:lnTo>
                  <a:lnTo>
                    <a:pt x="305" y="512"/>
                  </a:lnTo>
                  <a:lnTo>
                    <a:pt x="308" y="513"/>
                  </a:lnTo>
                  <a:lnTo>
                    <a:pt x="312" y="513"/>
                  </a:lnTo>
                  <a:lnTo>
                    <a:pt x="315" y="512"/>
                  </a:lnTo>
                  <a:lnTo>
                    <a:pt x="540" y="320"/>
                  </a:lnTo>
                  <a:lnTo>
                    <a:pt x="667" y="320"/>
                  </a:lnTo>
                  <a:lnTo>
                    <a:pt x="813" y="174"/>
                  </a:lnTo>
                  <a:close/>
                </a:path>
              </a:pathLst>
            </a:custGeom>
            <a:solidFill>
              <a:srgbClr val="E300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12" name="Rectangle 11"/>
          <p:cNvSpPr/>
          <p:nvPr/>
        </p:nvSpPr>
        <p:spPr>
          <a:xfrm>
            <a:off x="1497001" y="5002836"/>
            <a:ext cx="8561399" cy="1046440"/>
          </a:xfrm>
          <a:prstGeom prst="rect">
            <a:avLst/>
          </a:prstGeom>
          <a:ln w="28575">
            <a:solidFill>
              <a:srgbClr val="E3004F"/>
            </a:solidFill>
          </a:ln>
        </p:spPr>
        <p:txBody>
          <a:bodyPr wrap="square">
            <a:spAutoFit/>
          </a:bodyPr>
          <a:lstStyle/>
          <a:p>
            <a:r>
              <a:rPr lang="fr-FR" dirty="0">
                <a:solidFill>
                  <a:srgbClr val="474747"/>
                </a:solidFill>
              </a:rPr>
              <a:t>«</a:t>
            </a:r>
            <a:r>
              <a:rPr lang="fr-FR" sz="1600" dirty="0">
                <a:solidFill>
                  <a:srgbClr val="474747"/>
                </a:solidFill>
              </a:rPr>
              <a:t>  Par exemple, un plagiat peut donner lieu à une rétractation de la part d'une revue, à une sanction disciplinaire de la part de l'université qui emploie l'auteur, à une action civile en dommages-intérêts ou à une sanction pénale prononcée par un tribunal pour faux en écriture. »</a:t>
            </a:r>
          </a:p>
          <a:p>
            <a:pPr algn="r"/>
            <a:r>
              <a:rPr lang="en-US" sz="1200" dirty="0">
                <a:solidFill>
                  <a:srgbClr val="474747"/>
                </a:solidFill>
              </a:rPr>
              <a:t>O. Leclerc et N. Klausser , </a:t>
            </a:r>
            <a:r>
              <a:rPr lang="fr-FR" sz="1200" i="1" dirty="0">
                <a:solidFill>
                  <a:srgbClr val="474747"/>
                </a:solidFill>
              </a:rPr>
              <a:t>Research Ethics</a:t>
            </a:r>
            <a:r>
              <a:rPr lang="fr-FR" sz="1200" dirty="0">
                <a:solidFill>
                  <a:srgbClr val="474747"/>
                </a:solidFill>
              </a:rPr>
              <a:t>, 2024, </a:t>
            </a:r>
            <a:r>
              <a:rPr lang="fr-FR" sz="1200" dirty="0">
                <a:solidFill>
                  <a:srgbClr val="474747"/>
                </a:solidFill>
                <a:hlinkClick r:id="rId4">
                  <a:extLst>
                    <a:ext uri="{A12FA001-AC4F-418D-AE19-62706E023703}">
                      <ahyp:hlinkClr xmlns:ahyp="http://schemas.microsoft.com/office/drawing/2018/hyperlinkcolor" val="tx"/>
                    </a:ext>
                  </a:extLst>
                </a:hlinkClick>
              </a:rPr>
              <a:t>https://doi.org/10.1177/17470161241240241</a:t>
            </a:r>
            <a:endParaRPr lang="fr-FR" sz="1200" dirty="0">
              <a:solidFill>
                <a:srgbClr val="474747"/>
              </a:solidFill>
            </a:endParaRPr>
          </a:p>
        </p:txBody>
      </p:sp>
      <p:sp>
        <p:nvSpPr>
          <p:cNvPr id="13" name="ZoneTexte 12"/>
          <p:cNvSpPr txBox="1"/>
          <p:nvPr/>
        </p:nvSpPr>
        <p:spPr>
          <a:xfrm>
            <a:off x="562235" y="4508455"/>
            <a:ext cx="10949134" cy="461665"/>
          </a:xfrm>
          <a:prstGeom prst="rect">
            <a:avLst/>
          </a:prstGeom>
          <a:noFill/>
        </p:spPr>
        <p:txBody>
          <a:bodyPr wrap="square" rtlCol="0">
            <a:spAutoFit/>
          </a:bodyPr>
          <a:lstStyle/>
          <a:p>
            <a:r>
              <a:rPr lang="fr-FR" sz="2400" dirty="0">
                <a:solidFill>
                  <a:srgbClr val="E3004F"/>
                </a:solidFill>
              </a:rPr>
              <a:t>Des mesures cumulables</a:t>
            </a:r>
          </a:p>
        </p:txBody>
      </p:sp>
      <p:pic>
        <p:nvPicPr>
          <p:cNvPr id="5" name="Imag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60000">
            <a:off x="10658404" y="778298"/>
            <a:ext cx="1705929" cy="1815108"/>
          </a:xfrm>
          <a:prstGeom prst="rect">
            <a:avLst/>
          </a:prstGeom>
        </p:spPr>
      </p:pic>
      <p:sp>
        <p:nvSpPr>
          <p:cNvPr id="15" name="ZoneTexte 14"/>
          <p:cNvSpPr txBox="1"/>
          <p:nvPr/>
        </p:nvSpPr>
        <p:spPr>
          <a:xfrm>
            <a:off x="415015" y="1045276"/>
            <a:ext cx="4939623" cy="461665"/>
          </a:xfrm>
          <a:prstGeom prst="rect">
            <a:avLst/>
          </a:prstGeom>
          <a:noFill/>
        </p:spPr>
        <p:txBody>
          <a:bodyPr wrap="square" rtlCol="0">
            <a:spAutoFit/>
          </a:bodyPr>
          <a:lstStyle/>
          <a:p>
            <a:r>
              <a:rPr lang="fr-FR" sz="2400" dirty="0">
                <a:solidFill>
                  <a:srgbClr val="E3004F"/>
                </a:solidFill>
              </a:rPr>
              <a:t>Différents types de mesures possibles</a:t>
            </a:r>
          </a:p>
        </p:txBody>
      </p:sp>
      <p:sp>
        <p:nvSpPr>
          <p:cNvPr id="14" name="Espace réservé du numéro de diapositive 10">
            <a:extLst>
              <a:ext uri="{FF2B5EF4-FFF2-40B4-BE49-F238E27FC236}">
                <a16:creationId xmlns:a16="http://schemas.microsoft.com/office/drawing/2014/main" id="{291BF75B-3E5F-4AC3-A18F-EBBDE0E4A30E}"/>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11</a:t>
            </a:fld>
            <a:endParaRPr lang="fr-FR" dirty="0"/>
          </a:p>
        </p:txBody>
      </p:sp>
      <p:sp>
        <p:nvSpPr>
          <p:cNvPr id="16" name="object 15">
            <a:extLst>
              <a:ext uri="{FF2B5EF4-FFF2-40B4-BE49-F238E27FC236}">
                <a16:creationId xmlns:a16="http://schemas.microsoft.com/office/drawing/2014/main" id="{7768CE9E-32B5-4D95-89C1-3B03F9A7BA89}"/>
              </a:ext>
            </a:extLst>
          </p:cNvPr>
          <p:cNvSpPr txBox="1"/>
          <p:nvPr/>
        </p:nvSpPr>
        <p:spPr>
          <a:xfrm>
            <a:off x="436758" y="356742"/>
            <a:ext cx="12640049" cy="674736"/>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Quelles mesures en cas de manquement avéré ? </a:t>
            </a:r>
          </a:p>
        </p:txBody>
      </p:sp>
    </p:spTree>
    <p:extLst>
      <p:ext uri="{BB962C8B-B14F-4D97-AF65-F5344CB8AC3E}">
        <p14:creationId xmlns:p14="http://schemas.microsoft.com/office/powerpoint/2010/main" val="339078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256445" y="885277"/>
            <a:ext cx="2487960" cy="2326575"/>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009BAC"/>
          </a:solidFill>
        </p:spPr>
        <p:txBody>
          <a:bodyPr wrap="square" lIns="0" tIns="0" rIns="0" bIns="0" rtlCol="0"/>
          <a:lstStyle/>
          <a:p>
            <a:endParaRPr sz="1632" dirty="0"/>
          </a:p>
        </p:txBody>
      </p:sp>
      <p:sp>
        <p:nvSpPr>
          <p:cNvPr id="7" name="object 7"/>
          <p:cNvSpPr txBox="1"/>
          <p:nvPr/>
        </p:nvSpPr>
        <p:spPr>
          <a:xfrm>
            <a:off x="8316972" y="1435341"/>
            <a:ext cx="2173689" cy="625244"/>
          </a:xfrm>
          <a:prstGeom prst="rect">
            <a:avLst/>
          </a:prstGeom>
        </p:spPr>
        <p:txBody>
          <a:bodyPr vert="horz" wrap="square" lIns="0" tIns="85797" rIns="0" bIns="0" rtlCol="0">
            <a:spAutoFit/>
          </a:bodyPr>
          <a:lstStyle/>
          <a:p>
            <a:pPr marL="11516">
              <a:spcBef>
                <a:spcPts val="676"/>
              </a:spcBef>
            </a:pPr>
            <a:r>
              <a:rPr sz="1000" b="1" dirty="0">
                <a:solidFill>
                  <a:srgbClr val="FFFFFF"/>
                </a:solidFill>
                <a:cs typeface="Museo Sans 900"/>
              </a:rPr>
              <a:t>SA </a:t>
            </a:r>
            <a:r>
              <a:rPr sz="1000" b="1" spc="-9" dirty="0">
                <a:solidFill>
                  <a:srgbClr val="FFFFFF"/>
                </a:solidFill>
                <a:cs typeface="Museo Sans 900"/>
              </a:rPr>
              <a:t>MISSION</a:t>
            </a:r>
            <a:r>
              <a:rPr lang="fr-FR" sz="1000" b="1" spc="-9" dirty="0">
                <a:solidFill>
                  <a:srgbClr val="FFFFFF"/>
                </a:solidFill>
                <a:cs typeface="Museo Sans 900"/>
              </a:rPr>
              <a:t> </a:t>
            </a:r>
            <a:r>
              <a:rPr sz="1000" b="1" spc="-9" dirty="0">
                <a:solidFill>
                  <a:srgbClr val="FFFFFF"/>
                </a:solidFill>
                <a:cs typeface="Museo Sans 900"/>
              </a:rPr>
              <a:t>?</a:t>
            </a:r>
            <a:endParaRPr sz="1000" dirty="0">
              <a:cs typeface="Museo Sans 900"/>
            </a:endParaRPr>
          </a:p>
          <a:p>
            <a:pPr marL="73129" marR="4607">
              <a:spcBef>
                <a:spcPts val="585"/>
              </a:spcBef>
            </a:pPr>
            <a:r>
              <a:rPr sz="1000" dirty="0">
                <a:solidFill>
                  <a:srgbClr val="FFFFFF"/>
                </a:solidFill>
                <a:cs typeface="Museo Sans 500"/>
              </a:rPr>
              <a:t>Il</a:t>
            </a:r>
            <a:r>
              <a:rPr sz="1000" spc="-9" dirty="0">
                <a:solidFill>
                  <a:srgbClr val="FFFFFF"/>
                </a:solidFill>
                <a:cs typeface="Museo Sans 500"/>
              </a:rPr>
              <a:t> </a:t>
            </a:r>
            <a:r>
              <a:rPr lang="fr-FR" sz="1000" spc="-9" dirty="0">
                <a:solidFill>
                  <a:srgbClr val="FFFFFF"/>
                </a:solidFill>
                <a:cs typeface="Museo Sans 500"/>
              </a:rPr>
              <a:t>examine la conformité d’un protocole de recherche.</a:t>
            </a:r>
            <a:endParaRPr sz="1000" dirty="0">
              <a:cs typeface="Museo Sans 500"/>
            </a:endParaRPr>
          </a:p>
        </p:txBody>
      </p:sp>
      <p:sp>
        <p:nvSpPr>
          <p:cNvPr id="8" name="object 8"/>
          <p:cNvSpPr txBox="1"/>
          <p:nvPr/>
        </p:nvSpPr>
        <p:spPr>
          <a:xfrm>
            <a:off x="8386228" y="2071099"/>
            <a:ext cx="2202869" cy="1083717"/>
          </a:xfrm>
          <a:prstGeom prst="rect">
            <a:avLst/>
          </a:prstGeom>
        </p:spPr>
        <p:txBody>
          <a:bodyPr vert="horz" wrap="square" lIns="0" tIns="11516" rIns="0" bIns="0" rtlCol="0">
            <a:spAutoFit/>
          </a:bodyPr>
          <a:lstStyle/>
          <a:p>
            <a:pPr marL="11516" marR="107678" algn="just">
              <a:spcBef>
                <a:spcPts val="91"/>
              </a:spcBef>
            </a:pPr>
            <a:r>
              <a:rPr sz="1000" dirty="0">
                <a:solidFill>
                  <a:srgbClr val="FFFFFF"/>
                </a:solidFill>
                <a:cs typeface="Museo Sans 500"/>
              </a:rPr>
              <a:t>Il</a:t>
            </a:r>
            <a:r>
              <a:rPr sz="1000" spc="-27" dirty="0">
                <a:solidFill>
                  <a:srgbClr val="FFFFFF"/>
                </a:solidFill>
                <a:cs typeface="Museo Sans 500"/>
              </a:rPr>
              <a:t> </a:t>
            </a:r>
            <a:r>
              <a:rPr sz="1000" dirty="0">
                <a:solidFill>
                  <a:srgbClr val="FFFFFF"/>
                </a:solidFill>
                <a:cs typeface="Museo Sans 500"/>
              </a:rPr>
              <a:t>en</a:t>
            </a:r>
            <a:r>
              <a:rPr sz="1000" spc="-23" dirty="0">
                <a:solidFill>
                  <a:srgbClr val="FFFFFF"/>
                </a:solidFill>
                <a:cs typeface="Museo Sans 500"/>
              </a:rPr>
              <a:t> </a:t>
            </a:r>
            <a:r>
              <a:rPr sz="1000" spc="-9" dirty="0">
                <a:solidFill>
                  <a:srgbClr val="FFFFFF"/>
                </a:solidFill>
                <a:cs typeface="Museo Sans 500"/>
              </a:rPr>
              <a:t>existe</a:t>
            </a:r>
            <a:r>
              <a:rPr sz="1000" spc="-23" dirty="0">
                <a:solidFill>
                  <a:srgbClr val="FFFFFF"/>
                </a:solidFill>
                <a:cs typeface="Museo Sans 500"/>
              </a:rPr>
              <a:t> </a:t>
            </a:r>
            <a:r>
              <a:rPr sz="1000" spc="-9" dirty="0">
                <a:solidFill>
                  <a:srgbClr val="FFFFFF"/>
                </a:solidFill>
                <a:cs typeface="Museo Sans 500"/>
              </a:rPr>
              <a:t>plusieurs</a:t>
            </a:r>
            <a:r>
              <a:rPr sz="1000" spc="-23" dirty="0">
                <a:solidFill>
                  <a:srgbClr val="FFFFFF"/>
                </a:solidFill>
                <a:cs typeface="Museo Sans 500"/>
              </a:rPr>
              <a:t> </a:t>
            </a:r>
            <a:r>
              <a:rPr sz="1000" spc="-9" dirty="0">
                <a:solidFill>
                  <a:srgbClr val="FFFFFF"/>
                </a:solidFill>
                <a:cs typeface="Museo Sans 500"/>
              </a:rPr>
              <a:t>types:</a:t>
            </a:r>
            <a:r>
              <a:rPr sz="1000" spc="-23" dirty="0">
                <a:solidFill>
                  <a:srgbClr val="FFFFFF"/>
                </a:solidFill>
                <a:cs typeface="Museo Sans 500"/>
              </a:rPr>
              <a:t> </a:t>
            </a:r>
            <a:r>
              <a:rPr sz="1000" dirty="0">
                <a:solidFill>
                  <a:srgbClr val="FFFFFF"/>
                </a:solidFill>
                <a:cs typeface="Museo Sans 500"/>
              </a:rPr>
              <a:t>les</a:t>
            </a:r>
            <a:r>
              <a:rPr sz="1000" spc="-23" dirty="0">
                <a:solidFill>
                  <a:srgbClr val="FFFFFF"/>
                </a:solidFill>
                <a:cs typeface="Museo Sans 500"/>
              </a:rPr>
              <a:t> </a:t>
            </a:r>
            <a:r>
              <a:rPr sz="1000" spc="-9" dirty="0">
                <a:solidFill>
                  <a:srgbClr val="FFFFFF"/>
                </a:solidFill>
                <a:cs typeface="Museo Sans 500"/>
              </a:rPr>
              <a:t>comités </a:t>
            </a:r>
            <a:r>
              <a:rPr sz="1000" dirty="0">
                <a:solidFill>
                  <a:srgbClr val="FFFFFF"/>
                </a:solidFill>
                <a:cs typeface="Museo Sans 500"/>
              </a:rPr>
              <a:t>de</a:t>
            </a:r>
            <a:r>
              <a:rPr sz="1000" spc="-23" dirty="0">
                <a:solidFill>
                  <a:srgbClr val="FFFFFF"/>
                </a:solidFill>
                <a:cs typeface="Museo Sans 500"/>
              </a:rPr>
              <a:t> </a:t>
            </a:r>
            <a:r>
              <a:rPr sz="1000" spc="-9" dirty="0">
                <a:solidFill>
                  <a:srgbClr val="FFFFFF"/>
                </a:solidFill>
                <a:cs typeface="Museo Sans 500"/>
              </a:rPr>
              <a:t>protection</a:t>
            </a:r>
            <a:r>
              <a:rPr sz="1000" spc="-18" dirty="0">
                <a:solidFill>
                  <a:srgbClr val="FFFFFF"/>
                </a:solidFill>
                <a:cs typeface="Museo Sans 500"/>
              </a:rPr>
              <a:t> </a:t>
            </a:r>
            <a:r>
              <a:rPr sz="1000" dirty="0">
                <a:solidFill>
                  <a:srgbClr val="FFFFFF"/>
                </a:solidFill>
                <a:cs typeface="Museo Sans 500"/>
              </a:rPr>
              <a:t>des</a:t>
            </a:r>
            <a:r>
              <a:rPr sz="1000" spc="-18" dirty="0">
                <a:solidFill>
                  <a:srgbClr val="FFFFFF"/>
                </a:solidFill>
                <a:cs typeface="Museo Sans 500"/>
              </a:rPr>
              <a:t> personnes </a:t>
            </a:r>
            <a:r>
              <a:rPr sz="1000" spc="-9" dirty="0">
                <a:solidFill>
                  <a:srgbClr val="FFFFFF"/>
                </a:solidFill>
                <a:cs typeface="Museo Sans 500"/>
              </a:rPr>
              <a:t>(CPPs),</a:t>
            </a:r>
            <a:r>
              <a:rPr sz="1000" spc="-23" dirty="0">
                <a:solidFill>
                  <a:srgbClr val="FFFFFF"/>
                </a:solidFill>
                <a:cs typeface="Museo Sans 500"/>
              </a:rPr>
              <a:t> les</a:t>
            </a:r>
            <a:endParaRPr sz="1000" dirty="0">
              <a:cs typeface="Museo Sans 500"/>
            </a:endParaRPr>
          </a:p>
          <a:p>
            <a:pPr marL="11516" marR="4607" algn="just"/>
            <a:r>
              <a:rPr sz="1000" spc="-9" dirty="0">
                <a:solidFill>
                  <a:srgbClr val="FFFFFF"/>
                </a:solidFill>
                <a:cs typeface="Museo Sans 500"/>
              </a:rPr>
              <a:t>comités</a:t>
            </a:r>
            <a:r>
              <a:rPr sz="1000" spc="-23" dirty="0">
                <a:solidFill>
                  <a:srgbClr val="FFFFFF"/>
                </a:solidFill>
                <a:cs typeface="Museo Sans 500"/>
              </a:rPr>
              <a:t> </a:t>
            </a:r>
            <a:r>
              <a:rPr sz="1000" spc="-9" dirty="0">
                <a:solidFill>
                  <a:srgbClr val="FFFFFF"/>
                </a:solidFill>
                <a:cs typeface="Museo Sans 500"/>
              </a:rPr>
              <a:t>d’éthique</a:t>
            </a:r>
            <a:r>
              <a:rPr sz="1000" spc="-18" dirty="0">
                <a:solidFill>
                  <a:srgbClr val="FFFFFF"/>
                </a:solidFill>
                <a:cs typeface="Museo Sans 500"/>
              </a:rPr>
              <a:t> </a:t>
            </a:r>
            <a:r>
              <a:rPr sz="1000" dirty="0">
                <a:solidFill>
                  <a:srgbClr val="FFFFFF"/>
                </a:solidFill>
                <a:cs typeface="Museo Sans 500"/>
              </a:rPr>
              <a:t>de</a:t>
            </a:r>
            <a:r>
              <a:rPr sz="1000" spc="-23" dirty="0">
                <a:solidFill>
                  <a:srgbClr val="FFFFFF"/>
                </a:solidFill>
                <a:cs typeface="Museo Sans 500"/>
              </a:rPr>
              <a:t> </a:t>
            </a:r>
            <a:r>
              <a:rPr sz="1000" dirty="0">
                <a:solidFill>
                  <a:srgbClr val="FFFFFF"/>
                </a:solidFill>
                <a:cs typeface="Museo Sans 500"/>
              </a:rPr>
              <a:t>la</a:t>
            </a:r>
            <a:r>
              <a:rPr sz="1000" spc="-18" dirty="0">
                <a:solidFill>
                  <a:srgbClr val="FFFFFF"/>
                </a:solidFill>
                <a:cs typeface="Museo Sans 500"/>
              </a:rPr>
              <a:t> recherche</a:t>
            </a:r>
            <a:r>
              <a:rPr sz="1000" spc="-23" dirty="0">
                <a:solidFill>
                  <a:srgbClr val="FFFFFF"/>
                </a:solidFill>
                <a:cs typeface="Museo Sans 500"/>
              </a:rPr>
              <a:t> </a:t>
            </a:r>
            <a:r>
              <a:rPr sz="1000" spc="-9" dirty="0">
                <a:solidFill>
                  <a:srgbClr val="FFFFFF"/>
                </a:solidFill>
                <a:cs typeface="Museo Sans 500"/>
              </a:rPr>
              <a:t>(CERs), </a:t>
            </a:r>
            <a:r>
              <a:rPr sz="1000" dirty="0">
                <a:solidFill>
                  <a:srgbClr val="FFFFFF"/>
                </a:solidFill>
                <a:cs typeface="Museo Sans 500"/>
              </a:rPr>
              <a:t>les</a:t>
            </a:r>
            <a:r>
              <a:rPr sz="1000" spc="-32" dirty="0">
                <a:solidFill>
                  <a:srgbClr val="FFFFFF"/>
                </a:solidFill>
                <a:cs typeface="Museo Sans 500"/>
              </a:rPr>
              <a:t> </a:t>
            </a:r>
            <a:r>
              <a:rPr sz="1000" spc="-9" dirty="0">
                <a:solidFill>
                  <a:srgbClr val="FFFFFF"/>
                </a:solidFill>
                <a:cs typeface="Museo Sans 500"/>
              </a:rPr>
              <a:t>comités</a:t>
            </a:r>
            <a:r>
              <a:rPr sz="1000" spc="-32" dirty="0">
                <a:solidFill>
                  <a:srgbClr val="FFFFFF"/>
                </a:solidFill>
                <a:cs typeface="Museo Sans 500"/>
              </a:rPr>
              <a:t> </a:t>
            </a:r>
            <a:r>
              <a:rPr sz="1000" spc="-9" dirty="0">
                <a:solidFill>
                  <a:srgbClr val="FFFFFF"/>
                </a:solidFill>
                <a:cs typeface="Museo Sans 500"/>
              </a:rPr>
              <a:t>d’éthique</a:t>
            </a:r>
            <a:r>
              <a:rPr sz="1000" spc="-27" dirty="0">
                <a:solidFill>
                  <a:srgbClr val="FFFFFF"/>
                </a:solidFill>
                <a:cs typeface="Museo Sans 500"/>
              </a:rPr>
              <a:t> </a:t>
            </a:r>
            <a:r>
              <a:rPr sz="1000" dirty="0">
                <a:solidFill>
                  <a:srgbClr val="FFFFFF"/>
                </a:solidFill>
                <a:cs typeface="Museo Sans 500"/>
              </a:rPr>
              <a:t>en</a:t>
            </a:r>
            <a:r>
              <a:rPr sz="1000" spc="-32" dirty="0">
                <a:solidFill>
                  <a:srgbClr val="FFFFFF"/>
                </a:solidFill>
                <a:cs typeface="Museo Sans 500"/>
              </a:rPr>
              <a:t> </a:t>
            </a:r>
            <a:r>
              <a:rPr sz="1000" spc="-9" dirty="0">
                <a:solidFill>
                  <a:srgbClr val="FFFFFF"/>
                </a:solidFill>
                <a:cs typeface="Museo Sans 500"/>
              </a:rPr>
              <a:t>expérimentation animale (CEEAs).</a:t>
            </a:r>
            <a:endParaRPr sz="1000" dirty="0">
              <a:cs typeface="Museo Sans 500"/>
            </a:endParaRPr>
          </a:p>
          <a:p>
            <a:pPr marL="11516" marR="180231">
              <a:spcBef>
                <a:spcPts val="208"/>
              </a:spcBef>
            </a:pPr>
            <a:r>
              <a:rPr sz="900" dirty="0">
                <a:solidFill>
                  <a:schemeClr val="bg1"/>
                </a:solidFill>
                <a:cs typeface="Museo Sans 300"/>
                <a:hlinkClick r:id="rId3">
                  <a:extLst>
                    <a:ext uri="{A12FA001-AC4F-418D-AE19-62706E023703}">
                      <ahyp:hlinkClr xmlns:ahyp="http://schemas.microsoft.com/office/drawing/2018/hyperlinkcolor" val="tx"/>
                    </a:ext>
                  </a:extLst>
                </a:hlinkClick>
              </a:rPr>
              <a:t>(plus</a:t>
            </a:r>
            <a:r>
              <a:rPr sz="900" spc="-23" dirty="0">
                <a:solidFill>
                  <a:schemeClr val="bg1"/>
                </a:solidFill>
                <a:cs typeface="Museo Sans 300"/>
                <a:hlinkClick r:id="rId3">
                  <a:extLst>
                    <a:ext uri="{A12FA001-AC4F-418D-AE19-62706E023703}">
                      <ahyp:hlinkClr xmlns:ahyp="http://schemas.microsoft.com/office/drawing/2018/hyperlinkcolor" val="tx"/>
                    </a:ext>
                  </a:extLst>
                </a:hlinkClick>
              </a:rPr>
              <a:t> </a:t>
            </a:r>
            <a:r>
              <a:rPr sz="900" dirty="0">
                <a:solidFill>
                  <a:schemeClr val="bg1"/>
                </a:solidFill>
                <a:cs typeface="Museo Sans 300"/>
                <a:hlinkClick r:id="rId3">
                  <a:extLst>
                    <a:ext uri="{A12FA001-AC4F-418D-AE19-62706E023703}">
                      <ahyp:hlinkClr xmlns:ahyp="http://schemas.microsoft.com/office/drawing/2018/hyperlinkcolor" val="tx"/>
                    </a:ext>
                  </a:extLst>
                </a:hlinkClick>
              </a:rPr>
              <a:t>d’informations</a:t>
            </a:r>
            <a:r>
              <a:rPr sz="900" spc="-18" dirty="0">
                <a:solidFill>
                  <a:schemeClr val="bg1"/>
                </a:solidFill>
                <a:cs typeface="Museo Sans 300"/>
                <a:hlinkClick r:id="rId3">
                  <a:extLst>
                    <a:ext uri="{A12FA001-AC4F-418D-AE19-62706E023703}">
                      <ahyp:hlinkClr xmlns:ahyp="http://schemas.microsoft.com/office/drawing/2018/hyperlinkcolor" val="tx"/>
                    </a:ext>
                  </a:extLst>
                </a:hlinkClick>
              </a:rPr>
              <a:t> </a:t>
            </a:r>
            <a:r>
              <a:rPr sz="900" dirty="0">
                <a:solidFill>
                  <a:schemeClr val="bg1"/>
                </a:solidFill>
                <a:cs typeface="Museo Sans 300"/>
                <a:hlinkClick r:id="rId3">
                  <a:extLst>
                    <a:ext uri="{A12FA001-AC4F-418D-AE19-62706E023703}">
                      <ahyp:hlinkClr xmlns:ahyp="http://schemas.microsoft.com/office/drawing/2018/hyperlinkcolor" val="tx"/>
                    </a:ext>
                  </a:extLst>
                </a:hlinkClick>
              </a:rPr>
              <a:t>sur</a:t>
            </a:r>
            <a:r>
              <a:rPr sz="900" spc="-18" dirty="0">
                <a:solidFill>
                  <a:schemeClr val="bg1"/>
                </a:solidFill>
                <a:cs typeface="Museo Sans 300"/>
                <a:hlinkClick r:id="rId3">
                  <a:extLst>
                    <a:ext uri="{A12FA001-AC4F-418D-AE19-62706E023703}">
                      <ahyp:hlinkClr xmlns:ahyp="http://schemas.microsoft.com/office/drawing/2018/hyperlinkcolor" val="tx"/>
                    </a:ext>
                  </a:extLst>
                </a:hlinkClick>
              </a:rPr>
              <a:t> </a:t>
            </a:r>
            <a:r>
              <a:rPr sz="900" dirty="0">
                <a:solidFill>
                  <a:schemeClr val="bg1"/>
                </a:solidFill>
                <a:cs typeface="Museo Sans 300"/>
                <a:hlinkClick r:id="rId3">
                  <a:extLst>
                    <a:ext uri="{A12FA001-AC4F-418D-AE19-62706E023703}">
                      <ahyp:hlinkClr xmlns:ahyp="http://schemas.microsoft.com/office/drawing/2018/hyperlinkcolor" val="tx"/>
                    </a:ext>
                  </a:extLst>
                </a:hlinkClick>
              </a:rPr>
              <a:t>l’espace</a:t>
            </a:r>
            <a:r>
              <a:rPr sz="900" spc="-18" dirty="0">
                <a:solidFill>
                  <a:schemeClr val="bg1"/>
                </a:solidFill>
                <a:cs typeface="Museo Sans 300"/>
                <a:hlinkClick r:id="rId3">
                  <a:extLst>
                    <a:ext uri="{A12FA001-AC4F-418D-AE19-62706E023703}">
                      <ahyp:hlinkClr xmlns:ahyp="http://schemas.microsoft.com/office/drawing/2018/hyperlinkcolor" val="tx"/>
                    </a:ext>
                  </a:extLst>
                </a:hlinkClick>
              </a:rPr>
              <a:t> </a:t>
            </a:r>
            <a:r>
              <a:rPr sz="900" dirty="0">
                <a:solidFill>
                  <a:schemeClr val="bg1"/>
                </a:solidFill>
                <a:cs typeface="Museo Sans 300"/>
                <a:hlinkClick r:id="rId3">
                  <a:extLst>
                    <a:ext uri="{A12FA001-AC4F-418D-AE19-62706E023703}">
                      <ahyp:hlinkClr xmlns:ahyp="http://schemas.microsoft.com/office/drawing/2018/hyperlinkcolor" val="tx"/>
                    </a:ext>
                  </a:extLst>
                </a:hlinkClick>
              </a:rPr>
              <a:t>thématique</a:t>
            </a:r>
            <a:r>
              <a:rPr sz="900" spc="-18" dirty="0">
                <a:solidFill>
                  <a:schemeClr val="bg1"/>
                </a:solidFill>
                <a:cs typeface="Museo Sans 300"/>
                <a:hlinkClick r:id="rId3">
                  <a:extLst>
                    <a:ext uri="{A12FA001-AC4F-418D-AE19-62706E023703}">
                      <ahyp:hlinkClr xmlns:ahyp="http://schemas.microsoft.com/office/drawing/2018/hyperlinkcolor" val="tx"/>
                    </a:ext>
                  </a:extLst>
                </a:hlinkClick>
              </a:rPr>
              <a:t> </a:t>
            </a:r>
            <a:r>
              <a:rPr sz="900" dirty="0">
                <a:solidFill>
                  <a:schemeClr val="bg1"/>
                </a:solidFill>
                <a:cs typeface="Museo Sans 300"/>
                <a:hlinkClick r:id="rId3">
                  <a:extLst>
                    <a:ext uri="{A12FA001-AC4F-418D-AE19-62706E023703}">
                      <ahyp:hlinkClr xmlns:ahyp="http://schemas.microsoft.com/office/drawing/2018/hyperlinkcolor" val="tx"/>
                    </a:ext>
                  </a:extLst>
                </a:hlinkClick>
              </a:rPr>
              <a:t>du</a:t>
            </a:r>
            <a:r>
              <a:rPr sz="900" spc="-18" dirty="0">
                <a:solidFill>
                  <a:schemeClr val="bg1"/>
                </a:solidFill>
                <a:cs typeface="Museo Sans 300"/>
                <a:hlinkClick r:id="rId3">
                  <a:extLst>
                    <a:ext uri="{A12FA001-AC4F-418D-AE19-62706E023703}">
                      <ahyp:hlinkClr xmlns:ahyp="http://schemas.microsoft.com/office/drawing/2018/hyperlinkcolor" val="tx"/>
                    </a:ext>
                  </a:extLst>
                </a:hlinkClick>
              </a:rPr>
              <a:t> site</a:t>
            </a:r>
            <a:r>
              <a:rPr sz="900" spc="453" dirty="0">
                <a:solidFill>
                  <a:schemeClr val="bg1"/>
                </a:solidFill>
                <a:cs typeface="Museo Sans 300"/>
              </a:rPr>
              <a:t> </a:t>
            </a:r>
            <a:r>
              <a:rPr sz="900" spc="-9" dirty="0">
                <a:solidFill>
                  <a:schemeClr val="bg1"/>
                </a:solidFill>
                <a:cs typeface="Museo Sans 300"/>
                <a:hlinkClick r:id="rId3">
                  <a:extLst>
                    <a:ext uri="{A12FA001-AC4F-418D-AE19-62706E023703}">
                      <ahyp:hlinkClr xmlns:ahyp="http://schemas.microsoft.com/office/drawing/2018/hyperlinkcolor" val="tx"/>
                    </a:ext>
                  </a:extLst>
                </a:hlinkClick>
              </a:rPr>
              <a:t>www.ofis-france.fr)</a:t>
            </a:r>
            <a:endParaRPr sz="900" dirty="0">
              <a:solidFill>
                <a:schemeClr val="bg1"/>
              </a:solidFill>
              <a:cs typeface="Museo Sans 300"/>
            </a:endParaRPr>
          </a:p>
        </p:txBody>
      </p:sp>
      <p:sp>
        <p:nvSpPr>
          <p:cNvPr id="10" name="object 10"/>
          <p:cNvSpPr/>
          <p:nvPr/>
        </p:nvSpPr>
        <p:spPr>
          <a:xfrm>
            <a:off x="8770167" y="1051008"/>
            <a:ext cx="45719" cy="369166"/>
          </a:xfrm>
          <a:custGeom>
            <a:avLst/>
            <a:gdLst/>
            <a:ahLst/>
            <a:cxnLst/>
            <a:rect l="l" t="t" r="r" b="b"/>
            <a:pathLst>
              <a:path h="385444">
                <a:moveTo>
                  <a:pt x="0" y="0"/>
                </a:moveTo>
                <a:lnTo>
                  <a:pt x="0" y="385203"/>
                </a:lnTo>
              </a:path>
            </a:pathLst>
          </a:custGeom>
          <a:ln w="9042">
            <a:solidFill>
              <a:srgbClr val="FFFFFF"/>
            </a:solidFill>
          </a:ln>
        </p:spPr>
        <p:txBody>
          <a:bodyPr wrap="square" lIns="0" tIns="0" rIns="0" bIns="0" rtlCol="0"/>
          <a:lstStyle/>
          <a:p>
            <a:endParaRPr sz="1632" dirty="0"/>
          </a:p>
        </p:txBody>
      </p:sp>
      <p:sp>
        <p:nvSpPr>
          <p:cNvPr id="11" name="object 11"/>
          <p:cNvSpPr/>
          <p:nvPr/>
        </p:nvSpPr>
        <p:spPr>
          <a:xfrm>
            <a:off x="8328742" y="1793370"/>
            <a:ext cx="0" cy="210750"/>
          </a:xfrm>
          <a:custGeom>
            <a:avLst/>
            <a:gdLst/>
            <a:ahLst/>
            <a:cxnLst/>
            <a:rect l="l" t="t" r="r" b="b"/>
            <a:pathLst>
              <a:path h="232410">
                <a:moveTo>
                  <a:pt x="0" y="0"/>
                </a:moveTo>
                <a:lnTo>
                  <a:pt x="0" y="232067"/>
                </a:lnTo>
              </a:path>
            </a:pathLst>
          </a:custGeom>
          <a:ln w="9042">
            <a:solidFill>
              <a:srgbClr val="FFFFFF"/>
            </a:solidFill>
          </a:ln>
        </p:spPr>
        <p:txBody>
          <a:bodyPr wrap="square" lIns="0" tIns="0" rIns="0" bIns="0" rtlCol="0"/>
          <a:lstStyle/>
          <a:p>
            <a:endParaRPr sz="1632" dirty="0"/>
          </a:p>
        </p:txBody>
      </p:sp>
      <p:sp>
        <p:nvSpPr>
          <p:cNvPr id="12" name="object 12"/>
          <p:cNvSpPr/>
          <p:nvPr/>
        </p:nvSpPr>
        <p:spPr>
          <a:xfrm>
            <a:off x="8328057" y="2113836"/>
            <a:ext cx="57487" cy="1027667"/>
          </a:xfrm>
          <a:custGeom>
            <a:avLst/>
            <a:gdLst/>
            <a:ahLst/>
            <a:cxnLst/>
            <a:rect l="l" t="t" r="r" b="b"/>
            <a:pathLst>
              <a:path h="914400">
                <a:moveTo>
                  <a:pt x="0" y="0"/>
                </a:moveTo>
                <a:lnTo>
                  <a:pt x="0" y="914400"/>
                </a:lnTo>
              </a:path>
            </a:pathLst>
          </a:custGeom>
          <a:ln w="9042">
            <a:solidFill>
              <a:srgbClr val="FFFFFF"/>
            </a:solidFill>
          </a:ln>
        </p:spPr>
        <p:txBody>
          <a:bodyPr wrap="square" lIns="0" tIns="0" rIns="0" bIns="0" rtlCol="0"/>
          <a:lstStyle/>
          <a:p>
            <a:endParaRPr sz="1632" dirty="0"/>
          </a:p>
        </p:txBody>
      </p:sp>
      <p:sp>
        <p:nvSpPr>
          <p:cNvPr id="17" name="object 17"/>
          <p:cNvSpPr/>
          <p:nvPr/>
        </p:nvSpPr>
        <p:spPr>
          <a:xfrm>
            <a:off x="2102365" y="4834601"/>
            <a:ext cx="2413543" cy="1410084"/>
          </a:xfrm>
          <a:custGeom>
            <a:avLst/>
            <a:gdLst/>
            <a:ahLst/>
            <a:cxnLst/>
            <a:rect l="l" t="t" r="r" b="b"/>
            <a:pathLst>
              <a:path w="2570479" h="1416050">
                <a:moveTo>
                  <a:pt x="2399411" y="0"/>
                </a:moveTo>
                <a:lnTo>
                  <a:pt x="171005" y="0"/>
                </a:lnTo>
                <a:lnTo>
                  <a:pt x="116957" y="6671"/>
                </a:lnTo>
                <a:lnTo>
                  <a:pt x="70014" y="25247"/>
                </a:lnTo>
                <a:lnTo>
                  <a:pt x="32996" y="53574"/>
                </a:lnTo>
                <a:lnTo>
                  <a:pt x="8718" y="89497"/>
                </a:lnTo>
                <a:lnTo>
                  <a:pt x="0" y="130860"/>
                </a:lnTo>
                <a:lnTo>
                  <a:pt x="0" y="1284897"/>
                </a:lnTo>
                <a:lnTo>
                  <a:pt x="8718" y="1326254"/>
                </a:lnTo>
                <a:lnTo>
                  <a:pt x="32996" y="1362173"/>
                </a:lnTo>
                <a:lnTo>
                  <a:pt x="70014" y="1390498"/>
                </a:lnTo>
                <a:lnTo>
                  <a:pt x="116957" y="1409074"/>
                </a:lnTo>
                <a:lnTo>
                  <a:pt x="171005" y="1415745"/>
                </a:lnTo>
                <a:lnTo>
                  <a:pt x="2399411" y="1415745"/>
                </a:lnTo>
                <a:lnTo>
                  <a:pt x="2453458" y="1409074"/>
                </a:lnTo>
                <a:lnTo>
                  <a:pt x="2500397" y="1390498"/>
                </a:lnTo>
                <a:lnTo>
                  <a:pt x="2537412" y="1362173"/>
                </a:lnTo>
                <a:lnTo>
                  <a:pt x="2561686" y="1326254"/>
                </a:lnTo>
                <a:lnTo>
                  <a:pt x="2570403" y="1284897"/>
                </a:lnTo>
                <a:lnTo>
                  <a:pt x="2570403" y="130860"/>
                </a:lnTo>
                <a:lnTo>
                  <a:pt x="2561686" y="89497"/>
                </a:lnTo>
                <a:lnTo>
                  <a:pt x="2537412" y="53574"/>
                </a:lnTo>
                <a:lnTo>
                  <a:pt x="2500397" y="25247"/>
                </a:lnTo>
                <a:lnTo>
                  <a:pt x="2453458" y="6671"/>
                </a:lnTo>
                <a:lnTo>
                  <a:pt x="2399411" y="0"/>
                </a:lnTo>
                <a:close/>
              </a:path>
            </a:pathLst>
          </a:custGeom>
          <a:solidFill>
            <a:srgbClr val="28367B"/>
          </a:solidFill>
        </p:spPr>
        <p:txBody>
          <a:bodyPr wrap="square" lIns="0" tIns="0" rIns="0" bIns="0" rtlCol="0"/>
          <a:lstStyle/>
          <a:p>
            <a:endParaRPr sz="1632" dirty="0"/>
          </a:p>
        </p:txBody>
      </p:sp>
      <p:sp>
        <p:nvSpPr>
          <p:cNvPr id="18" name="object 18"/>
          <p:cNvSpPr txBox="1"/>
          <p:nvPr/>
        </p:nvSpPr>
        <p:spPr>
          <a:xfrm>
            <a:off x="2174206" y="5147241"/>
            <a:ext cx="1993484" cy="240523"/>
          </a:xfrm>
          <a:prstGeom prst="rect">
            <a:avLst/>
          </a:prstGeom>
        </p:spPr>
        <p:txBody>
          <a:bodyPr vert="horz" wrap="square" lIns="0" tIns="85797" rIns="0" bIns="0" rtlCol="0">
            <a:spAutoFit/>
          </a:bodyPr>
          <a:lstStyle/>
          <a:p>
            <a:pPr marL="11516">
              <a:spcBef>
                <a:spcPts val="585"/>
              </a:spcBef>
            </a:pPr>
            <a:r>
              <a:rPr sz="1000" b="1" dirty="0">
                <a:solidFill>
                  <a:srgbClr val="FFFFFF"/>
                </a:solidFill>
                <a:cs typeface="Museo Sans 900"/>
              </a:rPr>
              <a:t>SA </a:t>
            </a:r>
            <a:r>
              <a:rPr sz="1000" b="1" spc="-9" dirty="0">
                <a:solidFill>
                  <a:srgbClr val="FFFFFF"/>
                </a:solidFill>
                <a:cs typeface="Museo Sans 900"/>
              </a:rPr>
              <a:t>MISSION</a:t>
            </a:r>
            <a:r>
              <a:rPr lang="fr-FR" sz="1000" b="1" spc="-9" dirty="0">
                <a:solidFill>
                  <a:srgbClr val="FFFFFF"/>
                </a:solidFill>
                <a:cs typeface="Museo Sans 900"/>
              </a:rPr>
              <a:t> </a:t>
            </a:r>
            <a:r>
              <a:rPr sz="1000" b="1" spc="-9" dirty="0">
                <a:solidFill>
                  <a:srgbClr val="FFFFFF"/>
                </a:solidFill>
                <a:cs typeface="Museo Sans 900"/>
              </a:rPr>
              <a:t>?</a:t>
            </a:r>
            <a:endParaRPr sz="1000" dirty="0">
              <a:cs typeface="Museo Sans 900"/>
            </a:endParaRPr>
          </a:p>
        </p:txBody>
      </p:sp>
      <p:sp>
        <p:nvSpPr>
          <p:cNvPr id="19" name="object 19"/>
          <p:cNvSpPr txBox="1"/>
          <p:nvPr/>
        </p:nvSpPr>
        <p:spPr>
          <a:xfrm>
            <a:off x="2253857" y="5419653"/>
            <a:ext cx="2029761" cy="781070"/>
          </a:xfrm>
          <a:prstGeom prst="rect">
            <a:avLst/>
          </a:prstGeom>
        </p:spPr>
        <p:txBody>
          <a:bodyPr vert="horz" wrap="square" lIns="0" tIns="11516" rIns="0" bIns="0" rtlCol="0">
            <a:spAutoFit/>
          </a:bodyPr>
          <a:lstStyle/>
          <a:p>
            <a:pPr marL="11516" marR="4607">
              <a:spcBef>
                <a:spcPts val="91"/>
              </a:spcBef>
            </a:pPr>
            <a:r>
              <a:rPr sz="1000" dirty="0">
                <a:solidFill>
                  <a:srgbClr val="FFFFFF"/>
                </a:solidFill>
                <a:cs typeface="Museo Sans 500"/>
              </a:rPr>
              <a:t>Conseiller</a:t>
            </a:r>
            <a:r>
              <a:rPr sz="1000" spc="-9" dirty="0">
                <a:solidFill>
                  <a:srgbClr val="FFFFFF"/>
                </a:solidFill>
                <a:cs typeface="Museo Sans 500"/>
              </a:rPr>
              <a:t> </a:t>
            </a:r>
            <a:r>
              <a:rPr sz="1000" dirty="0">
                <a:solidFill>
                  <a:srgbClr val="FFFFFF"/>
                </a:solidFill>
                <a:cs typeface="Museo Sans 500"/>
              </a:rPr>
              <a:t>tout</a:t>
            </a:r>
            <a:r>
              <a:rPr sz="1000" spc="-5" dirty="0">
                <a:solidFill>
                  <a:srgbClr val="FFFFFF"/>
                </a:solidFill>
                <a:cs typeface="Museo Sans 500"/>
              </a:rPr>
              <a:t> </a:t>
            </a:r>
            <a:r>
              <a:rPr sz="1000" dirty="0">
                <a:solidFill>
                  <a:srgbClr val="FFFFFF"/>
                </a:solidFill>
                <a:cs typeface="Museo Sans 500"/>
              </a:rPr>
              <a:t>agent</a:t>
            </a:r>
            <a:r>
              <a:rPr sz="1000" spc="-9" dirty="0">
                <a:solidFill>
                  <a:srgbClr val="FFFFFF"/>
                </a:solidFill>
                <a:cs typeface="Museo Sans 500"/>
              </a:rPr>
              <a:t> </a:t>
            </a:r>
            <a:r>
              <a:rPr sz="1000" dirty="0">
                <a:solidFill>
                  <a:srgbClr val="FFFFFF"/>
                </a:solidFill>
                <a:cs typeface="Museo Sans 500"/>
              </a:rPr>
              <a:t>qui</a:t>
            </a:r>
            <a:r>
              <a:rPr sz="1000" spc="-5" dirty="0">
                <a:solidFill>
                  <a:srgbClr val="FFFFFF"/>
                </a:solidFill>
                <a:cs typeface="Museo Sans 500"/>
              </a:rPr>
              <a:t> </a:t>
            </a:r>
            <a:r>
              <a:rPr sz="1000" dirty="0">
                <a:solidFill>
                  <a:srgbClr val="FFFFFF"/>
                </a:solidFill>
                <a:cs typeface="Museo Sans 500"/>
              </a:rPr>
              <a:t>s’interroge</a:t>
            </a:r>
            <a:r>
              <a:rPr sz="1000" spc="-9" dirty="0">
                <a:solidFill>
                  <a:srgbClr val="FFFFFF"/>
                </a:solidFill>
                <a:cs typeface="Museo Sans 500"/>
              </a:rPr>
              <a:t> </a:t>
            </a:r>
            <a:r>
              <a:rPr sz="1000" spc="-23" dirty="0">
                <a:solidFill>
                  <a:srgbClr val="FFFFFF"/>
                </a:solidFill>
                <a:cs typeface="Museo Sans 500"/>
              </a:rPr>
              <a:t>sur </a:t>
            </a:r>
            <a:r>
              <a:rPr sz="1000" dirty="0">
                <a:solidFill>
                  <a:srgbClr val="FFFFFF"/>
                </a:solidFill>
                <a:cs typeface="Museo Sans 500"/>
              </a:rPr>
              <a:t>le</a:t>
            </a:r>
            <a:r>
              <a:rPr sz="1000" spc="-18" dirty="0">
                <a:solidFill>
                  <a:srgbClr val="FFFFFF"/>
                </a:solidFill>
                <a:cs typeface="Museo Sans 500"/>
              </a:rPr>
              <a:t> </a:t>
            </a:r>
            <a:r>
              <a:rPr sz="1000" dirty="0">
                <a:solidFill>
                  <a:srgbClr val="FFFFFF"/>
                </a:solidFill>
                <a:cs typeface="Museo Sans 500"/>
              </a:rPr>
              <a:t>bon</a:t>
            </a:r>
            <a:r>
              <a:rPr sz="1000" spc="-14" dirty="0">
                <a:solidFill>
                  <a:srgbClr val="FFFFFF"/>
                </a:solidFill>
                <a:cs typeface="Museo Sans 500"/>
              </a:rPr>
              <a:t> </a:t>
            </a:r>
            <a:r>
              <a:rPr sz="1000" dirty="0">
                <a:solidFill>
                  <a:srgbClr val="FFFFFF"/>
                </a:solidFill>
                <a:cs typeface="Museo Sans 500"/>
              </a:rPr>
              <a:t>respect</a:t>
            </a:r>
            <a:r>
              <a:rPr sz="1000" spc="-18" dirty="0">
                <a:solidFill>
                  <a:srgbClr val="FFFFFF"/>
                </a:solidFill>
                <a:cs typeface="Museo Sans 500"/>
              </a:rPr>
              <a:t> </a:t>
            </a:r>
            <a:r>
              <a:rPr sz="1000" dirty="0">
                <a:solidFill>
                  <a:srgbClr val="FFFFFF"/>
                </a:solidFill>
                <a:cs typeface="Museo Sans 500"/>
              </a:rPr>
              <a:t>des</a:t>
            </a:r>
            <a:r>
              <a:rPr sz="1000" spc="-14" dirty="0">
                <a:solidFill>
                  <a:srgbClr val="FFFFFF"/>
                </a:solidFill>
                <a:cs typeface="Museo Sans 500"/>
              </a:rPr>
              <a:t> </a:t>
            </a:r>
            <a:r>
              <a:rPr sz="1000" dirty="0">
                <a:solidFill>
                  <a:srgbClr val="FFFFFF"/>
                </a:solidFill>
                <a:cs typeface="Museo Sans 500"/>
              </a:rPr>
              <a:t>règles,</a:t>
            </a:r>
            <a:r>
              <a:rPr sz="1000" spc="-14" dirty="0">
                <a:solidFill>
                  <a:srgbClr val="FFFFFF"/>
                </a:solidFill>
                <a:cs typeface="Museo Sans 500"/>
              </a:rPr>
              <a:t> </a:t>
            </a:r>
            <a:r>
              <a:rPr sz="1000" dirty="0">
                <a:solidFill>
                  <a:srgbClr val="FFFFFF"/>
                </a:solidFill>
                <a:cs typeface="Museo Sans 500"/>
              </a:rPr>
              <a:t>par</a:t>
            </a:r>
            <a:r>
              <a:rPr sz="1000" spc="-18" dirty="0">
                <a:solidFill>
                  <a:srgbClr val="FFFFFF"/>
                </a:solidFill>
                <a:cs typeface="Museo Sans 500"/>
              </a:rPr>
              <a:t> </a:t>
            </a:r>
            <a:r>
              <a:rPr sz="1000" spc="-9" dirty="0">
                <a:solidFill>
                  <a:srgbClr val="FFFFFF"/>
                </a:solidFill>
                <a:cs typeface="Museo Sans 500"/>
              </a:rPr>
              <a:t>exemple </a:t>
            </a:r>
            <a:r>
              <a:rPr sz="1000" dirty="0">
                <a:solidFill>
                  <a:srgbClr val="FFFFFF"/>
                </a:solidFill>
                <a:cs typeface="Museo Sans 500"/>
              </a:rPr>
              <a:t>en</a:t>
            </a:r>
            <a:r>
              <a:rPr sz="1000" spc="-9" dirty="0">
                <a:solidFill>
                  <a:srgbClr val="FFFFFF"/>
                </a:solidFill>
                <a:cs typeface="Museo Sans 500"/>
              </a:rPr>
              <a:t> </a:t>
            </a:r>
            <a:r>
              <a:rPr sz="1000" dirty="0">
                <a:solidFill>
                  <a:srgbClr val="FFFFFF"/>
                </a:solidFill>
                <a:cs typeface="Museo Sans 500"/>
              </a:rPr>
              <a:t>matière</a:t>
            </a:r>
            <a:r>
              <a:rPr sz="1000" spc="-9" dirty="0">
                <a:solidFill>
                  <a:srgbClr val="FFFFFF"/>
                </a:solidFill>
                <a:cs typeface="Museo Sans 500"/>
              </a:rPr>
              <a:t> </a:t>
            </a:r>
            <a:r>
              <a:rPr sz="1000" dirty="0">
                <a:solidFill>
                  <a:srgbClr val="FFFFFF"/>
                </a:solidFill>
                <a:cs typeface="Museo Sans 500"/>
              </a:rPr>
              <a:t>de</a:t>
            </a:r>
            <a:r>
              <a:rPr sz="1000" spc="-5" dirty="0">
                <a:solidFill>
                  <a:srgbClr val="FFFFFF"/>
                </a:solidFill>
                <a:cs typeface="Museo Sans 500"/>
              </a:rPr>
              <a:t> </a:t>
            </a:r>
            <a:r>
              <a:rPr sz="1000" dirty="0">
                <a:solidFill>
                  <a:srgbClr val="FFFFFF"/>
                </a:solidFill>
                <a:cs typeface="Museo Sans 500"/>
              </a:rPr>
              <a:t>neutralité,</a:t>
            </a:r>
            <a:r>
              <a:rPr sz="1000" spc="-9" dirty="0">
                <a:solidFill>
                  <a:srgbClr val="FFFFFF"/>
                </a:solidFill>
                <a:cs typeface="Museo Sans 500"/>
              </a:rPr>
              <a:t> </a:t>
            </a:r>
            <a:r>
              <a:rPr sz="1000" dirty="0">
                <a:solidFill>
                  <a:srgbClr val="FFFFFF"/>
                </a:solidFill>
                <a:cs typeface="Museo Sans 500"/>
              </a:rPr>
              <a:t>de</a:t>
            </a:r>
            <a:r>
              <a:rPr sz="1000" spc="-5" dirty="0">
                <a:solidFill>
                  <a:srgbClr val="FFFFFF"/>
                </a:solidFill>
                <a:cs typeface="Museo Sans 500"/>
              </a:rPr>
              <a:t> </a:t>
            </a:r>
            <a:r>
              <a:rPr sz="1000" dirty="0">
                <a:solidFill>
                  <a:srgbClr val="FFFFFF"/>
                </a:solidFill>
                <a:cs typeface="Museo Sans 500"/>
              </a:rPr>
              <a:t>cumul</a:t>
            </a:r>
            <a:r>
              <a:rPr sz="1000" spc="-9" dirty="0">
                <a:solidFill>
                  <a:srgbClr val="FFFFFF"/>
                </a:solidFill>
                <a:cs typeface="Museo Sans 500"/>
              </a:rPr>
              <a:t> </a:t>
            </a:r>
            <a:r>
              <a:rPr sz="1000" spc="-23" dirty="0">
                <a:solidFill>
                  <a:srgbClr val="FFFFFF"/>
                </a:solidFill>
                <a:cs typeface="Museo Sans 500"/>
              </a:rPr>
              <a:t>de </a:t>
            </a:r>
            <a:r>
              <a:rPr sz="1000" dirty="0">
                <a:solidFill>
                  <a:srgbClr val="FFFFFF"/>
                </a:solidFill>
                <a:cs typeface="Museo Sans 500"/>
              </a:rPr>
              <a:t>mandats</a:t>
            </a:r>
            <a:r>
              <a:rPr sz="1000" spc="-14" dirty="0">
                <a:solidFill>
                  <a:srgbClr val="FFFFFF"/>
                </a:solidFill>
                <a:cs typeface="Museo Sans 500"/>
              </a:rPr>
              <a:t> </a:t>
            </a:r>
            <a:r>
              <a:rPr sz="1000" dirty="0">
                <a:solidFill>
                  <a:srgbClr val="FFFFFF"/>
                </a:solidFill>
                <a:cs typeface="Museo Sans 500"/>
              </a:rPr>
              <a:t>ou</a:t>
            </a:r>
            <a:r>
              <a:rPr sz="1000" spc="-14" dirty="0">
                <a:solidFill>
                  <a:srgbClr val="FFFFFF"/>
                </a:solidFill>
                <a:cs typeface="Museo Sans 500"/>
              </a:rPr>
              <a:t> </a:t>
            </a:r>
            <a:r>
              <a:rPr sz="1000" dirty="0">
                <a:solidFill>
                  <a:srgbClr val="FFFFFF"/>
                </a:solidFill>
                <a:cs typeface="Museo Sans 500"/>
              </a:rPr>
              <a:t>de</a:t>
            </a:r>
            <a:r>
              <a:rPr sz="1000" spc="-14" dirty="0">
                <a:solidFill>
                  <a:srgbClr val="FFFFFF"/>
                </a:solidFill>
                <a:cs typeface="Museo Sans 500"/>
              </a:rPr>
              <a:t> </a:t>
            </a:r>
            <a:r>
              <a:rPr sz="1000" dirty="0">
                <a:solidFill>
                  <a:srgbClr val="FFFFFF"/>
                </a:solidFill>
                <a:cs typeface="Museo Sans 500"/>
              </a:rPr>
              <a:t>conflits</a:t>
            </a:r>
            <a:r>
              <a:rPr sz="1000" spc="-9" dirty="0">
                <a:solidFill>
                  <a:srgbClr val="FFFFFF"/>
                </a:solidFill>
                <a:cs typeface="Museo Sans 500"/>
              </a:rPr>
              <a:t> d’intérêts.</a:t>
            </a:r>
            <a:endParaRPr sz="1000" dirty="0">
              <a:cs typeface="Museo Sans 500"/>
            </a:endParaRPr>
          </a:p>
        </p:txBody>
      </p:sp>
      <p:sp>
        <p:nvSpPr>
          <p:cNvPr id="21" name="object 21"/>
          <p:cNvSpPr/>
          <p:nvPr/>
        </p:nvSpPr>
        <p:spPr>
          <a:xfrm>
            <a:off x="2187892" y="5043118"/>
            <a:ext cx="45719" cy="142145"/>
          </a:xfrm>
          <a:custGeom>
            <a:avLst/>
            <a:gdLst/>
            <a:ahLst/>
            <a:cxnLst/>
            <a:rect l="l" t="t" r="r" b="b"/>
            <a:pathLst>
              <a:path h="97154">
                <a:moveTo>
                  <a:pt x="0" y="0"/>
                </a:moveTo>
                <a:lnTo>
                  <a:pt x="0" y="96596"/>
                </a:lnTo>
              </a:path>
            </a:pathLst>
          </a:custGeom>
          <a:ln w="9042">
            <a:solidFill>
              <a:srgbClr val="FFFFFF"/>
            </a:solidFill>
          </a:ln>
        </p:spPr>
        <p:txBody>
          <a:bodyPr wrap="square" lIns="0" tIns="0" rIns="0" bIns="0" rtlCol="0"/>
          <a:lstStyle/>
          <a:p>
            <a:endParaRPr sz="1632" dirty="0"/>
          </a:p>
        </p:txBody>
      </p:sp>
      <p:sp>
        <p:nvSpPr>
          <p:cNvPr id="22" name="object 22"/>
          <p:cNvSpPr/>
          <p:nvPr/>
        </p:nvSpPr>
        <p:spPr>
          <a:xfrm>
            <a:off x="2194782" y="5480936"/>
            <a:ext cx="45719" cy="659485"/>
          </a:xfrm>
          <a:custGeom>
            <a:avLst/>
            <a:gdLst/>
            <a:ahLst/>
            <a:cxnLst/>
            <a:rect l="l" t="t" r="r" b="b"/>
            <a:pathLst>
              <a:path h="518795">
                <a:moveTo>
                  <a:pt x="0" y="0"/>
                </a:moveTo>
                <a:lnTo>
                  <a:pt x="0" y="518401"/>
                </a:lnTo>
              </a:path>
            </a:pathLst>
          </a:custGeom>
          <a:ln w="9042">
            <a:solidFill>
              <a:srgbClr val="FFFFFF"/>
            </a:solidFill>
          </a:ln>
        </p:spPr>
        <p:txBody>
          <a:bodyPr wrap="square" lIns="0" tIns="0" rIns="0" bIns="0" rtlCol="0"/>
          <a:lstStyle/>
          <a:p>
            <a:endParaRPr sz="1632" dirty="0"/>
          </a:p>
        </p:txBody>
      </p:sp>
      <p:sp>
        <p:nvSpPr>
          <p:cNvPr id="24" name="object 24"/>
          <p:cNvSpPr/>
          <p:nvPr/>
        </p:nvSpPr>
        <p:spPr>
          <a:xfrm>
            <a:off x="1349378" y="4271921"/>
            <a:ext cx="1084266" cy="701923"/>
          </a:xfrm>
          <a:custGeom>
            <a:avLst/>
            <a:gdLst/>
            <a:ahLst/>
            <a:cxnLst/>
            <a:rect l="l" t="t" r="r" b="b"/>
            <a:pathLst>
              <a:path w="1195705" h="774064">
                <a:moveTo>
                  <a:pt x="1024204" y="0"/>
                </a:moveTo>
                <a:lnTo>
                  <a:pt x="171005" y="0"/>
                </a:lnTo>
                <a:lnTo>
                  <a:pt x="125547" y="6108"/>
                </a:lnTo>
                <a:lnTo>
                  <a:pt x="84698" y="23345"/>
                </a:lnTo>
                <a:lnTo>
                  <a:pt x="50088" y="50084"/>
                </a:lnTo>
                <a:lnTo>
                  <a:pt x="23348" y="84693"/>
                </a:lnTo>
                <a:lnTo>
                  <a:pt x="6108" y="125543"/>
                </a:lnTo>
                <a:lnTo>
                  <a:pt x="0" y="171005"/>
                </a:lnTo>
                <a:lnTo>
                  <a:pt x="0" y="602653"/>
                </a:lnTo>
                <a:lnTo>
                  <a:pt x="6108" y="648109"/>
                </a:lnTo>
                <a:lnTo>
                  <a:pt x="23348" y="688956"/>
                </a:lnTo>
                <a:lnTo>
                  <a:pt x="50088" y="723563"/>
                </a:lnTo>
                <a:lnTo>
                  <a:pt x="84698" y="750300"/>
                </a:lnTo>
                <a:lnTo>
                  <a:pt x="125547" y="767537"/>
                </a:lnTo>
                <a:lnTo>
                  <a:pt x="171005" y="773645"/>
                </a:lnTo>
                <a:lnTo>
                  <a:pt x="1024204" y="773645"/>
                </a:lnTo>
                <a:lnTo>
                  <a:pt x="1069661" y="767537"/>
                </a:lnTo>
                <a:lnTo>
                  <a:pt x="1110511" y="750300"/>
                </a:lnTo>
                <a:lnTo>
                  <a:pt x="1145120" y="723563"/>
                </a:lnTo>
                <a:lnTo>
                  <a:pt x="1171860" y="688956"/>
                </a:lnTo>
                <a:lnTo>
                  <a:pt x="1189100" y="648109"/>
                </a:lnTo>
                <a:lnTo>
                  <a:pt x="1195209" y="602653"/>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25" name="object 25"/>
          <p:cNvSpPr txBox="1"/>
          <p:nvPr/>
        </p:nvSpPr>
        <p:spPr>
          <a:xfrm>
            <a:off x="1455237" y="4358968"/>
            <a:ext cx="941463" cy="542543"/>
          </a:xfrm>
          <a:prstGeom prst="rect">
            <a:avLst/>
          </a:prstGeom>
        </p:spPr>
        <p:txBody>
          <a:bodyPr vert="horz" wrap="square" lIns="0" tIns="11516" rIns="0" bIns="0" rtlCol="0">
            <a:spAutoFit/>
          </a:bodyPr>
          <a:lstStyle/>
          <a:p>
            <a:pPr marL="11516" marR="4607">
              <a:spcBef>
                <a:spcPts val="91"/>
              </a:spcBef>
            </a:pPr>
            <a:r>
              <a:rPr sz="1150" b="1" dirty="0">
                <a:solidFill>
                  <a:srgbClr val="FFFFFF"/>
                </a:solidFill>
                <a:cs typeface="Museo Sans 900"/>
              </a:rPr>
              <a:t>À</a:t>
            </a:r>
            <a:r>
              <a:rPr sz="1150" b="1" spc="36" dirty="0">
                <a:solidFill>
                  <a:srgbClr val="FFFFFF"/>
                </a:solidFill>
                <a:cs typeface="Museo Sans 900"/>
              </a:rPr>
              <a:t> </a:t>
            </a:r>
            <a:r>
              <a:rPr sz="1150" b="1" dirty="0">
                <a:solidFill>
                  <a:srgbClr val="FFFFFF"/>
                </a:solidFill>
                <a:cs typeface="Museo Sans 900"/>
              </a:rPr>
              <a:t>qui</a:t>
            </a:r>
            <a:r>
              <a:rPr sz="1150" b="1" spc="36" dirty="0">
                <a:solidFill>
                  <a:srgbClr val="FFFFFF"/>
                </a:solidFill>
                <a:cs typeface="Museo Sans 900"/>
              </a:rPr>
              <a:t> </a:t>
            </a:r>
            <a:r>
              <a:rPr sz="1150" b="1" dirty="0">
                <a:solidFill>
                  <a:srgbClr val="FFFFFF"/>
                </a:solidFill>
                <a:cs typeface="Museo Sans 900"/>
              </a:rPr>
              <a:t>dois-</a:t>
            </a:r>
            <a:r>
              <a:rPr sz="1150" b="1" spc="-23" dirty="0">
                <a:solidFill>
                  <a:srgbClr val="FFFFFF"/>
                </a:solidFill>
                <a:cs typeface="Museo Sans 900"/>
              </a:rPr>
              <a:t>je </a:t>
            </a:r>
            <a:r>
              <a:rPr sz="1150" b="1" spc="-9" dirty="0">
                <a:solidFill>
                  <a:srgbClr val="FFFFFF"/>
                </a:solidFill>
                <a:cs typeface="Museo Sans 900"/>
              </a:rPr>
              <a:t>m’adresser </a:t>
            </a:r>
            <a:r>
              <a:rPr sz="1150" b="1" dirty="0">
                <a:solidFill>
                  <a:srgbClr val="FFFFFF"/>
                </a:solidFill>
                <a:cs typeface="Museo Sans 900"/>
              </a:rPr>
              <a:t>sur</a:t>
            </a:r>
            <a:r>
              <a:rPr sz="1150" b="1" spc="-45" dirty="0">
                <a:solidFill>
                  <a:srgbClr val="FFFFFF"/>
                </a:solidFill>
                <a:cs typeface="Museo Sans 900"/>
              </a:rPr>
              <a:t> </a:t>
            </a:r>
            <a:r>
              <a:rPr sz="1150" b="1" dirty="0">
                <a:solidFill>
                  <a:srgbClr val="FFFFFF"/>
                </a:solidFill>
                <a:cs typeface="Museo Sans 900"/>
              </a:rPr>
              <a:t>le</a:t>
            </a:r>
            <a:r>
              <a:rPr sz="1150" b="1" spc="-41" dirty="0">
                <a:solidFill>
                  <a:srgbClr val="FFFFFF"/>
                </a:solidFill>
                <a:cs typeface="Museo Sans 900"/>
              </a:rPr>
              <a:t> </a:t>
            </a:r>
            <a:r>
              <a:rPr sz="1150" b="1" spc="-9" dirty="0">
                <a:solidFill>
                  <a:srgbClr val="FFFFFF"/>
                </a:solidFill>
                <a:cs typeface="Museo Sans 900"/>
              </a:rPr>
              <a:t>terrain</a:t>
            </a:r>
            <a:r>
              <a:rPr lang="fr-FR" sz="1150" b="1" spc="-9" dirty="0">
                <a:solidFill>
                  <a:srgbClr val="FFFFFF"/>
                </a:solidFill>
                <a:cs typeface="Museo Sans 900"/>
              </a:rPr>
              <a:t> </a:t>
            </a:r>
            <a:r>
              <a:rPr sz="1150" b="1" spc="-9" dirty="0">
                <a:solidFill>
                  <a:srgbClr val="FFFFFF"/>
                </a:solidFill>
                <a:cs typeface="Museo Sans 900"/>
              </a:rPr>
              <a:t>?</a:t>
            </a:r>
            <a:endParaRPr sz="1150" dirty="0">
              <a:cs typeface="Museo Sans 900"/>
            </a:endParaRPr>
          </a:p>
        </p:txBody>
      </p:sp>
      <p:pic>
        <p:nvPicPr>
          <p:cNvPr id="27" name="object 27"/>
          <p:cNvPicPr/>
          <p:nvPr/>
        </p:nvPicPr>
        <p:blipFill>
          <a:blip r:embed="rId4" cstate="screen">
            <a:extLst>
              <a:ext uri="{28A0092B-C50C-407E-A947-70E740481C1C}">
                <a14:useLocalDpi xmlns:a14="http://schemas.microsoft.com/office/drawing/2010/main"/>
              </a:ext>
            </a:extLst>
          </a:blip>
          <a:stretch>
            <a:fillRect/>
          </a:stretch>
        </p:blipFill>
        <p:spPr>
          <a:xfrm>
            <a:off x="4048635" y="2910717"/>
            <a:ext cx="1879821" cy="3261579"/>
          </a:xfrm>
          <a:prstGeom prst="rect">
            <a:avLst/>
          </a:prstGeom>
        </p:spPr>
      </p:pic>
      <p:sp>
        <p:nvSpPr>
          <p:cNvPr id="29" name="object 29"/>
          <p:cNvSpPr/>
          <p:nvPr/>
        </p:nvSpPr>
        <p:spPr>
          <a:xfrm>
            <a:off x="7280764" y="4718383"/>
            <a:ext cx="1707878" cy="1737722"/>
          </a:xfrm>
          <a:custGeom>
            <a:avLst/>
            <a:gdLst/>
            <a:ahLst/>
            <a:cxnLst/>
            <a:rect l="l" t="t" r="r" b="b"/>
            <a:pathLst>
              <a:path w="1883409" h="1932304">
                <a:moveTo>
                  <a:pt x="1711807" y="0"/>
                </a:moveTo>
                <a:lnTo>
                  <a:pt x="171005" y="0"/>
                </a:lnTo>
                <a:lnTo>
                  <a:pt x="125547" y="6108"/>
                </a:lnTo>
                <a:lnTo>
                  <a:pt x="84698" y="23345"/>
                </a:lnTo>
                <a:lnTo>
                  <a:pt x="50088" y="50084"/>
                </a:lnTo>
                <a:lnTo>
                  <a:pt x="23348" y="84693"/>
                </a:lnTo>
                <a:lnTo>
                  <a:pt x="6108" y="125543"/>
                </a:lnTo>
                <a:lnTo>
                  <a:pt x="0" y="171005"/>
                </a:lnTo>
                <a:lnTo>
                  <a:pt x="0" y="1761248"/>
                </a:lnTo>
                <a:lnTo>
                  <a:pt x="6108" y="1806706"/>
                </a:lnTo>
                <a:lnTo>
                  <a:pt x="23348" y="1847555"/>
                </a:lnTo>
                <a:lnTo>
                  <a:pt x="50088" y="1882165"/>
                </a:lnTo>
                <a:lnTo>
                  <a:pt x="84698" y="1908905"/>
                </a:lnTo>
                <a:lnTo>
                  <a:pt x="125547" y="1926145"/>
                </a:lnTo>
                <a:lnTo>
                  <a:pt x="171005" y="1932254"/>
                </a:lnTo>
                <a:lnTo>
                  <a:pt x="1711807" y="1932254"/>
                </a:lnTo>
                <a:lnTo>
                  <a:pt x="1757264" y="1926145"/>
                </a:lnTo>
                <a:lnTo>
                  <a:pt x="1798111" y="1908905"/>
                </a:lnTo>
                <a:lnTo>
                  <a:pt x="1832717" y="1882165"/>
                </a:lnTo>
                <a:lnTo>
                  <a:pt x="1859454" y="1847555"/>
                </a:lnTo>
                <a:lnTo>
                  <a:pt x="1876692" y="1806706"/>
                </a:lnTo>
                <a:lnTo>
                  <a:pt x="1882800" y="1761248"/>
                </a:lnTo>
                <a:lnTo>
                  <a:pt x="1882800" y="171005"/>
                </a:lnTo>
                <a:lnTo>
                  <a:pt x="1876692" y="125543"/>
                </a:lnTo>
                <a:lnTo>
                  <a:pt x="1859454" y="84693"/>
                </a:lnTo>
                <a:lnTo>
                  <a:pt x="1832717" y="50084"/>
                </a:lnTo>
                <a:lnTo>
                  <a:pt x="1798111" y="23345"/>
                </a:lnTo>
                <a:lnTo>
                  <a:pt x="1757264" y="6108"/>
                </a:lnTo>
                <a:lnTo>
                  <a:pt x="1711807" y="0"/>
                </a:lnTo>
                <a:close/>
              </a:path>
            </a:pathLst>
          </a:custGeom>
          <a:solidFill>
            <a:srgbClr val="E50051"/>
          </a:solidFill>
        </p:spPr>
        <p:txBody>
          <a:bodyPr wrap="square" lIns="0" tIns="0" rIns="0" bIns="0" rtlCol="0"/>
          <a:lstStyle/>
          <a:p>
            <a:endParaRPr sz="1632" dirty="0"/>
          </a:p>
        </p:txBody>
      </p:sp>
      <p:sp>
        <p:nvSpPr>
          <p:cNvPr id="30" name="object 30"/>
          <p:cNvSpPr txBox="1"/>
          <p:nvPr/>
        </p:nvSpPr>
        <p:spPr>
          <a:xfrm>
            <a:off x="7337011" y="5281385"/>
            <a:ext cx="1309412" cy="165517"/>
          </a:xfrm>
          <a:prstGeom prst="rect">
            <a:avLst/>
          </a:prstGeom>
        </p:spPr>
        <p:txBody>
          <a:bodyPr vert="horz" wrap="square" lIns="0" tIns="11516" rIns="0" bIns="0" rtlCol="0">
            <a:spAutoFit/>
          </a:bodyPr>
          <a:lstStyle/>
          <a:p>
            <a:pPr marL="11516">
              <a:spcBef>
                <a:spcPts val="585"/>
              </a:spcBef>
            </a:pPr>
            <a:r>
              <a:rPr sz="1000" b="1" dirty="0">
                <a:solidFill>
                  <a:srgbClr val="FFFFFF"/>
                </a:solidFill>
                <a:cs typeface="Museo Sans 900"/>
              </a:rPr>
              <a:t>SES</a:t>
            </a:r>
            <a:r>
              <a:rPr sz="1000" b="1" spc="-18" dirty="0">
                <a:solidFill>
                  <a:srgbClr val="FFFFFF"/>
                </a:solidFill>
                <a:cs typeface="Museo Sans 900"/>
              </a:rPr>
              <a:t> </a:t>
            </a:r>
            <a:r>
              <a:rPr sz="1000" b="1" spc="-9" dirty="0">
                <a:solidFill>
                  <a:srgbClr val="FFFFFF"/>
                </a:solidFill>
                <a:cs typeface="Museo Sans 900"/>
              </a:rPr>
              <a:t>MISSIONS</a:t>
            </a:r>
            <a:r>
              <a:rPr lang="fr-FR" sz="1000" b="1" spc="-9" dirty="0">
                <a:solidFill>
                  <a:srgbClr val="FFFFFF"/>
                </a:solidFill>
                <a:cs typeface="Museo Sans 900"/>
              </a:rPr>
              <a:t> </a:t>
            </a:r>
            <a:r>
              <a:rPr sz="1000" b="1" spc="-9" dirty="0">
                <a:solidFill>
                  <a:srgbClr val="FFFFFF"/>
                </a:solidFill>
                <a:cs typeface="Museo Sans 900"/>
              </a:rPr>
              <a:t>?</a:t>
            </a:r>
            <a:endParaRPr sz="1000" dirty="0">
              <a:cs typeface="Museo Sans 900"/>
            </a:endParaRPr>
          </a:p>
        </p:txBody>
      </p:sp>
      <p:grpSp>
        <p:nvGrpSpPr>
          <p:cNvPr id="32" name="object 32"/>
          <p:cNvGrpSpPr/>
          <p:nvPr/>
        </p:nvGrpSpPr>
        <p:grpSpPr>
          <a:xfrm>
            <a:off x="7367419" y="4994118"/>
            <a:ext cx="8637" cy="1365842"/>
            <a:chOff x="6869100" y="5470603"/>
            <a:chExt cx="9525" cy="1506220"/>
          </a:xfrm>
        </p:grpSpPr>
        <p:sp>
          <p:nvSpPr>
            <p:cNvPr id="33" name="object 33"/>
            <p:cNvSpPr/>
            <p:nvPr/>
          </p:nvSpPr>
          <p:spPr>
            <a:xfrm>
              <a:off x="6873862" y="5475366"/>
              <a:ext cx="0" cy="234950"/>
            </a:xfrm>
            <a:custGeom>
              <a:avLst/>
              <a:gdLst/>
              <a:ahLst/>
              <a:cxnLst/>
              <a:rect l="l" t="t" r="r" b="b"/>
              <a:pathLst>
                <a:path h="234950">
                  <a:moveTo>
                    <a:pt x="0" y="0"/>
                  </a:moveTo>
                  <a:lnTo>
                    <a:pt x="0" y="234899"/>
                  </a:lnTo>
                </a:path>
              </a:pathLst>
            </a:custGeom>
            <a:ln w="9042">
              <a:solidFill>
                <a:srgbClr val="FFFFFF"/>
              </a:solidFill>
            </a:ln>
          </p:spPr>
          <p:txBody>
            <a:bodyPr wrap="square" lIns="0" tIns="0" rIns="0" bIns="0" rtlCol="0"/>
            <a:lstStyle/>
            <a:p>
              <a:endParaRPr sz="1632" dirty="0"/>
            </a:p>
          </p:txBody>
        </p:sp>
        <p:sp>
          <p:nvSpPr>
            <p:cNvPr id="34" name="object 34"/>
            <p:cNvSpPr/>
            <p:nvPr/>
          </p:nvSpPr>
          <p:spPr>
            <a:xfrm>
              <a:off x="6873862" y="6079263"/>
              <a:ext cx="0" cy="376555"/>
            </a:xfrm>
            <a:custGeom>
              <a:avLst/>
              <a:gdLst/>
              <a:ahLst/>
              <a:cxnLst/>
              <a:rect l="l" t="t" r="r" b="b"/>
              <a:pathLst>
                <a:path h="376554">
                  <a:moveTo>
                    <a:pt x="0" y="0"/>
                  </a:moveTo>
                  <a:lnTo>
                    <a:pt x="0" y="376199"/>
                  </a:lnTo>
                </a:path>
              </a:pathLst>
            </a:custGeom>
            <a:ln w="9042">
              <a:solidFill>
                <a:srgbClr val="FFFFFF"/>
              </a:solidFill>
            </a:ln>
          </p:spPr>
          <p:txBody>
            <a:bodyPr wrap="square" lIns="0" tIns="0" rIns="0" bIns="0" rtlCol="0"/>
            <a:lstStyle/>
            <a:p>
              <a:endParaRPr sz="1632" dirty="0"/>
            </a:p>
          </p:txBody>
        </p:sp>
        <p:sp>
          <p:nvSpPr>
            <p:cNvPr id="35" name="object 35"/>
            <p:cNvSpPr/>
            <p:nvPr/>
          </p:nvSpPr>
          <p:spPr>
            <a:xfrm>
              <a:off x="6873862" y="6595865"/>
              <a:ext cx="0" cy="376555"/>
            </a:xfrm>
            <a:custGeom>
              <a:avLst/>
              <a:gdLst/>
              <a:ahLst/>
              <a:cxnLst/>
              <a:rect l="l" t="t" r="r" b="b"/>
              <a:pathLst>
                <a:path h="376554">
                  <a:moveTo>
                    <a:pt x="0" y="0"/>
                  </a:moveTo>
                  <a:lnTo>
                    <a:pt x="0" y="376199"/>
                  </a:lnTo>
                </a:path>
              </a:pathLst>
            </a:custGeom>
            <a:ln w="9042">
              <a:solidFill>
                <a:srgbClr val="FFFFFF"/>
              </a:solidFill>
            </a:ln>
          </p:spPr>
          <p:txBody>
            <a:bodyPr wrap="square" lIns="0" tIns="0" rIns="0" bIns="0" rtlCol="0"/>
            <a:lstStyle/>
            <a:p>
              <a:endParaRPr sz="1632" dirty="0"/>
            </a:p>
          </p:txBody>
        </p:sp>
      </p:grpSp>
      <p:pic>
        <p:nvPicPr>
          <p:cNvPr id="45" name="Image 4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89148" y="2856201"/>
            <a:ext cx="966577" cy="2880401"/>
          </a:xfrm>
          <a:prstGeom prst="rect">
            <a:avLst/>
          </a:prstGeom>
        </p:spPr>
      </p:pic>
      <p:cxnSp>
        <p:nvCxnSpPr>
          <p:cNvPr id="47" name="Connecteur droit 46"/>
          <p:cNvCxnSpPr>
            <a:cxnSpLocks/>
          </p:cNvCxnSpPr>
          <p:nvPr/>
        </p:nvCxnSpPr>
        <p:spPr>
          <a:xfrm>
            <a:off x="408925" y="2501811"/>
            <a:ext cx="1276089" cy="0"/>
          </a:xfrm>
          <a:prstGeom prst="line">
            <a:avLst/>
          </a:prstGeom>
          <a:ln w="38100">
            <a:solidFill>
              <a:srgbClr val="9D9D9C"/>
            </a:solidFill>
          </a:ln>
        </p:spPr>
        <p:style>
          <a:lnRef idx="1">
            <a:schemeClr val="accent1"/>
          </a:lnRef>
          <a:fillRef idx="0">
            <a:schemeClr val="accent1"/>
          </a:fillRef>
          <a:effectRef idx="0">
            <a:schemeClr val="accent1"/>
          </a:effectRef>
          <a:fontRef idx="minor">
            <a:schemeClr val="tx1"/>
          </a:fontRef>
        </p:style>
      </p:cxnSp>
      <p:pic>
        <p:nvPicPr>
          <p:cNvPr id="28" name="Image 2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53792" y="1144312"/>
            <a:ext cx="4450882" cy="1997191"/>
          </a:xfrm>
          <a:prstGeom prst="rect">
            <a:avLst/>
          </a:prstGeom>
        </p:spPr>
      </p:pic>
      <p:sp>
        <p:nvSpPr>
          <p:cNvPr id="44" name="Espace réservé du numéro de diapositive 10">
            <a:extLst>
              <a:ext uri="{FF2B5EF4-FFF2-40B4-BE49-F238E27FC236}">
                <a16:creationId xmlns:a16="http://schemas.microsoft.com/office/drawing/2014/main" id="{CAEEE3B4-E0F3-47F0-A25C-C7154C1C8FA7}"/>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12</a:t>
            </a:fld>
            <a:endParaRPr lang="fr-FR" dirty="0"/>
          </a:p>
        </p:txBody>
      </p:sp>
      <p:sp>
        <p:nvSpPr>
          <p:cNvPr id="4" name="ZoneTexte 3">
            <a:extLst>
              <a:ext uri="{FF2B5EF4-FFF2-40B4-BE49-F238E27FC236}">
                <a16:creationId xmlns:a16="http://schemas.microsoft.com/office/drawing/2014/main" id="{55DAC3C0-7A1A-42DE-A8C5-5CF887462BC2}"/>
              </a:ext>
            </a:extLst>
          </p:cNvPr>
          <p:cNvSpPr txBox="1"/>
          <p:nvPr/>
        </p:nvSpPr>
        <p:spPr>
          <a:xfrm>
            <a:off x="4469748" y="158122"/>
            <a:ext cx="4219808" cy="1148632"/>
          </a:xfrm>
          <a:prstGeom prst="rect">
            <a:avLst/>
          </a:prstGeom>
          <a:noFill/>
        </p:spPr>
        <p:txBody>
          <a:bodyPr wrap="square" lIns="0" rIns="216000" rtlCol="0">
            <a:noAutofit/>
          </a:bodyPr>
          <a:lstStyle/>
          <a:p>
            <a:r>
              <a:rPr lang="fr-FR" sz="1400" b="1" spc="-27" dirty="0">
                <a:solidFill>
                  <a:srgbClr val="0099A9"/>
                </a:solidFill>
                <a:latin typeface="+mn-lt"/>
                <a:cs typeface="Museo Sans 900"/>
              </a:rPr>
              <a:t>L’éthique</a:t>
            </a:r>
            <a:r>
              <a:rPr lang="fr-FR" sz="1400" b="1" spc="-50" dirty="0">
                <a:solidFill>
                  <a:srgbClr val="0099A9"/>
                </a:solidFill>
                <a:latin typeface="+mn-lt"/>
                <a:cs typeface="Museo Sans 900"/>
              </a:rPr>
              <a:t> </a:t>
            </a:r>
            <a:r>
              <a:rPr lang="fr-FR" sz="1400" b="1" dirty="0">
                <a:solidFill>
                  <a:srgbClr val="0099A9"/>
                </a:solidFill>
                <a:latin typeface="+mn-lt"/>
                <a:cs typeface="Museo Sans 900"/>
              </a:rPr>
              <a:t>de</a:t>
            </a:r>
            <a:r>
              <a:rPr lang="fr-FR" sz="1400" b="1" spc="-41" dirty="0">
                <a:solidFill>
                  <a:srgbClr val="0099A9"/>
                </a:solidFill>
                <a:latin typeface="+mn-lt"/>
                <a:cs typeface="Museo Sans 900"/>
              </a:rPr>
              <a:t> </a:t>
            </a:r>
            <a:r>
              <a:rPr lang="fr-FR" sz="1400" b="1" spc="-9" dirty="0">
                <a:solidFill>
                  <a:srgbClr val="0099A9"/>
                </a:solidFill>
                <a:latin typeface="+mn-lt"/>
                <a:cs typeface="Museo Sans 900"/>
              </a:rPr>
              <a:t>la</a:t>
            </a:r>
            <a:r>
              <a:rPr lang="fr-FR" sz="1400" b="1" spc="-23" dirty="0">
                <a:solidFill>
                  <a:srgbClr val="0099A9"/>
                </a:solidFill>
                <a:latin typeface="+mn-lt"/>
                <a:cs typeface="Museo Sans 900"/>
              </a:rPr>
              <a:t> recherche</a:t>
            </a:r>
            <a:r>
              <a:rPr lang="fr-FR" sz="1400" b="1" spc="-54" dirty="0">
                <a:solidFill>
                  <a:srgbClr val="0099A9"/>
                </a:solidFill>
                <a:latin typeface="+mn-lt"/>
                <a:cs typeface="Museo Sans 900"/>
              </a:rPr>
              <a:t> </a:t>
            </a:r>
            <a:r>
              <a:rPr lang="fr-FR" sz="1200" spc="-9" dirty="0">
                <a:solidFill>
                  <a:srgbClr val="0099A9"/>
                </a:solidFill>
              </a:rPr>
              <a:t>concerne,</a:t>
            </a:r>
            <a:r>
              <a:rPr lang="fr-FR" sz="1200" spc="-23" dirty="0">
                <a:solidFill>
                  <a:srgbClr val="0099A9"/>
                </a:solidFill>
              </a:rPr>
              <a:t> </a:t>
            </a:r>
            <a:r>
              <a:rPr lang="fr-FR" sz="1200" spc="-9" dirty="0">
                <a:solidFill>
                  <a:srgbClr val="0099A9"/>
                </a:solidFill>
              </a:rPr>
              <a:t>d’une </a:t>
            </a:r>
            <a:r>
              <a:rPr lang="fr-FR" sz="1200" dirty="0">
                <a:solidFill>
                  <a:srgbClr val="0099A9"/>
                </a:solidFill>
              </a:rPr>
              <a:t>part,</a:t>
            </a:r>
            <a:r>
              <a:rPr lang="fr-FR" sz="1200" spc="-41" dirty="0">
                <a:solidFill>
                  <a:srgbClr val="0099A9"/>
                </a:solidFill>
              </a:rPr>
              <a:t> </a:t>
            </a:r>
            <a:r>
              <a:rPr lang="fr-FR" sz="1200" dirty="0">
                <a:solidFill>
                  <a:srgbClr val="0099A9"/>
                </a:solidFill>
              </a:rPr>
              <a:t>les</a:t>
            </a:r>
            <a:r>
              <a:rPr lang="fr-FR" sz="1200" spc="-41" dirty="0">
                <a:solidFill>
                  <a:srgbClr val="0099A9"/>
                </a:solidFill>
              </a:rPr>
              <a:t> </a:t>
            </a:r>
            <a:r>
              <a:rPr lang="fr-FR" sz="1200" dirty="0">
                <a:solidFill>
                  <a:srgbClr val="0099A9"/>
                </a:solidFill>
              </a:rPr>
              <a:t>grandes</a:t>
            </a:r>
            <a:r>
              <a:rPr lang="fr-FR" sz="1200" spc="-41" dirty="0">
                <a:solidFill>
                  <a:srgbClr val="0099A9"/>
                </a:solidFill>
              </a:rPr>
              <a:t> </a:t>
            </a:r>
            <a:r>
              <a:rPr lang="fr-FR" sz="1200" spc="-9" dirty="0">
                <a:solidFill>
                  <a:srgbClr val="0099A9"/>
                </a:solidFill>
              </a:rPr>
              <a:t>questions</a:t>
            </a:r>
            <a:r>
              <a:rPr lang="fr-FR" sz="1200" spc="-36" dirty="0">
                <a:solidFill>
                  <a:srgbClr val="0099A9"/>
                </a:solidFill>
              </a:rPr>
              <a:t> </a:t>
            </a:r>
            <a:r>
              <a:rPr lang="fr-FR" sz="1200" dirty="0">
                <a:solidFill>
                  <a:srgbClr val="0099A9"/>
                </a:solidFill>
              </a:rPr>
              <a:t>que</a:t>
            </a:r>
            <a:r>
              <a:rPr lang="fr-FR" sz="1200" spc="-41" dirty="0">
                <a:solidFill>
                  <a:srgbClr val="0099A9"/>
                </a:solidFill>
              </a:rPr>
              <a:t> </a:t>
            </a:r>
            <a:r>
              <a:rPr lang="fr-FR" sz="1200" dirty="0">
                <a:solidFill>
                  <a:srgbClr val="0099A9"/>
                </a:solidFill>
              </a:rPr>
              <a:t>soulèvent</a:t>
            </a:r>
            <a:r>
              <a:rPr lang="fr-FR" sz="1200" spc="-41" dirty="0">
                <a:solidFill>
                  <a:srgbClr val="0099A9"/>
                </a:solidFill>
              </a:rPr>
              <a:t> </a:t>
            </a:r>
            <a:r>
              <a:rPr lang="fr-FR" sz="1200" dirty="0">
                <a:solidFill>
                  <a:srgbClr val="0099A9"/>
                </a:solidFill>
              </a:rPr>
              <a:t>certains </a:t>
            </a:r>
            <a:r>
              <a:rPr lang="fr-FR" sz="1200" spc="-9" dirty="0">
                <a:solidFill>
                  <a:srgbClr val="0099A9"/>
                </a:solidFill>
              </a:rPr>
              <a:t>déve</a:t>
            </a:r>
            <a:r>
              <a:rPr lang="fr-FR" sz="1200" dirty="0">
                <a:solidFill>
                  <a:srgbClr val="0099A9"/>
                </a:solidFill>
              </a:rPr>
              <a:t>loppements scientifiques</a:t>
            </a:r>
            <a:r>
              <a:rPr lang="fr-FR" sz="1200" spc="-18" dirty="0">
                <a:solidFill>
                  <a:srgbClr val="0099A9"/>
                </a:solidFill>
              </a:rPr>
              <a:t> </a:t>
            </a:r>
            <a:r>
              <a:rPr lang="fr-FR" sz="1200" dirty="0">
                <a:solidFill>
                  <a:srgbClr val="0099A9"/>
                </a:solidFill>
              </a:rPr>
              <a:t>et,</a:t>
            </a:r>
            <a:r>
              <a:rPr lang="fr-FR" sz="1200" spc="-18" dirty="0">
                <a:solidFill>
                  <a:srgbClr val="0099A9"/>
                </a:solidFill>
              </a:rPr>
              <a:t> </a:t>
            </a:r>
            <a:r>
              <a:rPr lang="fr-FR" sz="1200" dirty="0">
                <a:solidFill>
                  <a:srgbClr val="0099A9"/>
                </a:solidFill>
              </a:rPr>
              <a:t>d’autre</a:t>
            </a:r>
            <a:r>
              <a:rPr lang="fr-FR" sz="1200" spc="-18" dirty="0">
                <a:solidFill>
                  <a:srgbClr val="0099A9"/>
                </a:solidFill>
              </a:rPr>
              <a:t> </a:t>
            </a:r>
            <a:r>
              <a:rPr lang="fr-FR" sz="1200" dirty="0">
                <a:solidFill>
                  <a:srgbClr val="0099A9"/>
                </a:solidFill>
              </a:rPr>
              <a:t>part,</a:t>
            </a:r>
            <a:r>
              <a:rPr lang="fr-FR" sz="1200" spc="-14" dirty="0">
                <a:solidFill>
                  <a:srgbClr val="0099A9"/>
                </a:solidFill>
              </a:rPr>
              <a:t> </a:t>
            </a:r>
            <a:r>
              <a:rPr lang="fr-FR" sz="1200" spc="-23" dirty="0">
                <a:solidFill>
                  <a:srgbClr val="0099A9"/>
                </a:solidFill>
              </a:rPr>
              <a:t>des questions </a:t>
            </a:r>
            <a:r>
              <a:rPr lang="fr-FR" sz="1200" spc="-9" dirty="0">
                <a:solidFill>
                  <a:srgbClr val="0099A9"/>
                </a:solidFill>
                <a:cs typeface="Museo Sans 500"/>
              </a:rPr>
              <a:t>plus</a:t>
            </a:r>
            <a:r>
              <a:rPr lang="fr-FR" sz="1200" spc="-32" dirty="0">
                <a:solidFill>
                  <a:srgbClr val="0099A9"/>
                </a:solidFill>
                <a:cs typeface="Museo Sans 500"/>
              </a:rPr>
              <a:t> </a:t>
            </a:r>
            <a:r>
              <a:rPr lang="fr-FR" sz="1200" dirty="0">
                <a:solidFill>
                  <a:srgbClr val="0099A9"/>
                </a:solidFill>
                <a:cs typeface="Museo Sans 500"/>
              </a:rPr>
              <a:t>opérationnelles</a:t>
            </a:r>
          </a:p>
        </p:txBody>
      </p:sp>
      <p:sp>
        <p:nvSpPr>
          <p:cNvPr id="26" name="Titre 25">
            <a:extLst>
              <a:ext uri="{FF2B5EF4-FFF2-40B4-BE49-F238E27FC236}">
                <a16:creationId xmlns:a16="http://schemas.microsoft.com/office/drawing/2014/main" id="{4F072100-DFC1-4871-A1BE-8CAD50DCE67B}"/>
              </a:ext>
            </a:extLst>
          </p:cNvPr>
          <p:cNvSpPr>
            <a:spLocks noGrp="1"/>
          </p:cNvSpPr>
          <p:nvPr>
            <p:ph type="title"/>
          </p:nvPr>
        </p:nvSpPr>
        <p:spPr/>
        <p:txBody>
          <a:bodyPr/>
          <a:lstStyle/>
          <a:p>
            <a:r>
              <a:rPr lang="fr-FR" dirty="0"/>
              <a:t> </a:t>
            </a:r>
          </a:p>
        </p:txBody>
      </p:sp>
      <p:sp>
        <p:nvSpPr>
          <p:cNvPr id="48" name="ZoneTexte 47">
            <a:extLst>
              <a:ext uri="{FF2B5EF4-FFF2-40B4-BE49-F238E27FC236}">
                <a16:creationId xmlns:a16="http://schemas.microsoft.com/office/drawing/2014/main" id="{3FF4A184-E1B7-4476-A56A-2F85EDBC3F9D}"/>
              </a:ext>
            </a:extLst>
          </p:cNvPr>
          <p:cNvSpPr txBox="1"/>
          <p:nvPr/>
        </p:nvSpPr>
        <p:spPr>
          <a:xfrm>
            <a:off x="6632632" y="3358181"/>
            <a:ext cx="4410505" cy="921360"/>
          </a:xfrm>
          <a:prstGeom prst="rect">
            <a:avLst/>
          </a:prstGeom>
          <a:noFill/>
        </p:spPr>
        <p:txBody>
          <a:bodyPr wrap="square" lIns="0" rIns="216000" rtlCol="0">
            <a:noAutofit/>
          </a:bodyPr>
          <a:lstStyle/>
          <a:p>
            <a:pPr marL="11516" marR="4607" indent="-576">
              <a:lnSpc>
                <a:spcPct val="98000"/>
              </a:lnSpc>
              <a:spcBef>
                <a:spcPts val="122"/>
              </a:spcBef>
            </a:pPr>
            <a:r>
              <a:rPr lang="fr-FR" sz="1400" b="1" spc="-9" dirty="0">
                <a:solidFill>
                  <a:srgbClr val="E50051"/>
                </a:solidFill>
                <a:cs typeface="Museo Sans 900"/>
              </a:rPr>
              <a:t>L’intégrité</a:t>
            </a:r>
            <a:r>
              <a:rPr lang="fr-FR" sz="1400" b="1" spc="-36" dirty="0">
                <a:solidFill>
                  <a:srgbClr val="E50051"/>
                </a:solidFill>
                <a:cs typeface="Museo Sans 900"/>
              </a:rPr>
              <a:t> </a:t>
            </a:r>
            <a:r>
              <a:rPr lang="fr-FR" sz="1400" b="1" spc="-9" dirty="0">
                <a:solidFill>
                  <a:srgbClr val="E50051"/>
                </a:solidFill>
                <a:cs typeface="Museo Sans 900"/>
              </a:rPr>
              <a:t>scientifique</a:t>
            </a:r>
            <a:r>
              <a:rPr lang="fr-FR" sz="1400" b="1" spc="-68" dirty="0">
                <a:solidFill>
                  <a:srgbClr val="E50051"/>
                </a:solidFill>
                <a:cs typeface="Museo Sans 900"/>
              </a:rPr>
              <a:t> </a:t>
            </a:r>
            <a:r>
              <a:rPr lang="fr-FR" sz="1200" spc="-9" dirty="0">
                <a:solidFill>
                  <a:srgbClr val="E50051"/>
                </a:solidFill>
                <a:cs typeface="Museo Sans 500"/>
              </a:rPr>
              <a:t>renvoie</a:t>
            </a:r>
            <a:r>
              <a:rPr lang="fr-FR" sz="1200" spc="-18" dirty="0">
                <a:solidFill>
                  <a:srgbClr val="E50051"/>
                </a:solidFill>
                <a:cs typeface="Museo Sans 500"/>
              </a:rPr>
              <a:t> </a:t>
            </a:r>
            <a:r>
              <a:rPr lang="fr-FR" sz="1200" dirty="0">
                <a:solidFill>
                  <a:srgbClr val="E50051"/>
                </a:solidFill>
                <a:cs typeface="Museo Sans 500"/>
              </a:rPr>
              <a:t>aux</a:t>
            </a:r>
            <a:r>
              <a:rPr lang="fr-FR" sz="1200" spc="-18" dirty="0">
                <a:solidFill>
                  <a:srgbClr val="E50051"/>
                </a:solidFill>
                <a:cs typeface="Museo Sans 500"/>
              </a:rPr>
              <a:t> </a:t>
            </a:r>
            <a:r>
              <a:rPr lang="fr-FR" sz="1200" spc="-9" dirty="0">
                <a:solidFill>
                  <a:srgbClr val="E50051"/>
                </a:solidFill>
                <a:cs typeface="Museo Sans 500"/>
              </a:rPr>
              <a:t>bonnes </a:t>
            </a:r>
            <a:r>
              <a:rPr lang="fr-FR" sz="1200" dirty="0">
                <a:solidFill>
                  <a:srgbClr val="E50051"/>
                </a:solidFill>
                <a:cs typeface="Museo Sans 500"/>
              </a:rPr>
              <a:t>pratiques</a:t>
            </a:r>
            <a:r>
              <a:rPr lang="fr-FR" sz="1200" spc="32" dirty="0">
                <a:solidFill>
                  <a:srgbClr val="E50051"/>
                </a:solidFill>
                <a:cs typeface="Museo Sans 500"/>
              </a:rPr>
              <a:t> </a:t>
            </a:r>
            <a:r>
              <a:rPr lang="fr-FR" sz="1200" dirty="0">
                <a:solidFill>
                  <a:srgbClr val="E50051"/>
                </a:solidFill>
                <a:cs typeface="Museo Sans 500"/>
              </a:rPr>
              <a:t>en</a:t>
            </a:r>
            <a:r>
              <a:rPr lang="fr-FR" sz="1200" spc="32" dirty="0">
                <a:solidFill>
                  <a:srgbClr val="E50051"/>
                </a:solidFill>
                <a:cs typeface="Museo Sans 500"/>
              </a:rPr>
              <a:t> </a:t>
            </a:r>
            <a:r>
              <a:rPr lang="fr-FR" sz="1200" dirty="0">
                <a:solidFill>
                  <a:srgbClr val="E50051"/>
                </a:solidFill>
                <a:cs typeface="Museo Sans 500"/>
              </a:rPr>
              <a:t>matière</a:t>
            </a:r>
            <a:r>
              <a:rPr lang="fr-FR" sz="1200" spc="36" dirty="0">
                <a:solidFill>
                  <a:srgbClr val="E50051"/>
                </a:solidFill>
                <a:cs typeface="Museo Sans 500"/>
              </a:rPr>
              <a:t> </a:t>
            </a:r>
            <a:r>
              <a:rPr lang="fr-FR" sz="1200" dirty="0">
                <a:solidFill>
                  <a:srgbClr val="E50051"/>
                </a:solidFill>
                <a:cs typeface="Museo Sans 500"/>
              </a:rPr>
              <a:t>de</a:t>
            </a:r>
            <a:r>
              <a:rPr lang="fr-FR" sz="1200" spc="32" dirty="0">
                <a:solidFill>
                  <a:srgbClr val="E50051"/>
                </a:solidFill>
                <a:cs typeface="Museo Sans 500"/>
              </a:rPr>
              <a:t> </a:t>
            </a:r>
            <a:r>
              <a:rPr lang="fr-FR" sz="1200" dirty="0">
                <a:solidFill>
                  <a:srgbClr val="E50051"/>
                </a:solidFill>
                <a:cs typeface="Museo Sans 500"/>
              </a:rPr>
              <a:t>production</a:t>
            </a:r>
            <a:r>
              <a:rPr lang="fr-FR" sz="1200" spc="32" dirty="0">
                <a:solidFill>
                  <a:srgbClr val="E50051"/>
                </a:solidFill>
                <a:cs typeface="Museo Sans 500"/>
              </a:rPr>
              <a:t> </a:t>
            </a:r>
            <a:r>
              <a:rPr lang="fr-FR" sz="1200" dirty="0">
                <a:solidFill>
                  <a:srgbClr val="E50051"/>
                </a:solidFill>
                <a:cs typeface="Museo Sans 500"/>
              </a:rPr>
              <a:t>et</a:t>
            </a:r>
            <a:r>
              <a:rPr lang="fr-FR" sz="1200" spc="36" dirty="0">
                <a:solidFill>
                  <a:srgbClr val="E50051"/>
                </a:solidFill>
                <a:cs typeface="Museo Sans 500"/>
              </a:rPr>
              <a:t> </a:t>
            </a:r>
            <a:r>
              <a:rPr lang="fr-FR" sz="1200" dirty="0">
                <a:solidFill>
                  <a:srgbClr val="E50051"/>
                </a:solidFill>
                <a:cs typeface="Museo Sans 500"/>
              </a:rPr>
              <a:t>de</a:t>
            </a:r>
            <a:r>
              <a:rPr lang="fr-FR" sz="1200" spc="32" dirty="0">
                <a:solidFill>
                  <a:srgbClr val="E50051"/>
                </a:solidFill>
                <a:cs typeface="Museo Sans 500"/>
              </a:rPr>
              <a:t> </a:t>
            </a:r>
            <a:r>
              <a:rPr lang="fr-FR" sz="1200" dirty="0">
                <a:solidFill>
                  <a:srgbClr val="E50051"/>
                </a:solidFill>
                <a:cs typeface="Museo Sans 500"/>
              </a:rPr>
              <a:t>diffusion</a:t>
            </a:r>
            <a:r>
              <a:rPr lang="fr-FR" sz="1200" spc="32" dirty="0">
                <a:solidFill>
                  <a:srgbClr val="E50051"/>
                </a:solidFill>
                <a:cs typeface="Museo Sans 500"/>
              </a:rPr>
              <a:t> </a:t>
            </a:r>
            <a:r>
              <a:rPr lang="fr-FR" sz="1200" spc="-23" dirty="0">
                <a:solidFill>
                  <a:srgbClr val="E50051"/>
                </a:solidFill>
                <a:cs typeface="Museo Sans 500"/>
              </a:rPr>
              <a:t>des </a:t>
            </a:r>
            <a:r>
              <a:rPr lang="fr-FR" sz="1200" dirty="0">
                <a:solidFill>
                  <a:srgbClr val="E50051"/>
                </a:solidFill>
                <a:cs typeface="Museo Sans 500"/>
              </a:rPr>
              <a:t>connaissances</a:t>
            </a:r>
            <a:r>
              <a:rPr lang="fr-FR" sz="1200" spc="163" dirty="0">
                <a:solidFill>
                  <a:srgbClr val="E50051"/>
                </a:solidFill>
                <a:cs typeface="Museo Sans 500"/>
              </a:rPr>
              <a:t> </a:t>
            </a:r>
            <a:r>
              <a:rPr lang="fr-FR" sz="1200" dirty="0">
                <a:solidFill>
                  <a:srgbClr val="E50051"/>
                </a:solidFill>
                <a:cs typeface="Museo Sans 500"/>
              </a:rPr>
              <a:t>scientifiques.</a:t>
            </a:r>
            <a:r>
              <a:rPr lang="fr-FR" sz="1200" spc="177" dirty="0">
                <a:solidFill>
                  <a:srgbClr val="E50051"/>
                </a:solidFill>
                <a:cs typeface="Museo Sans 500"/>
              </a:rPr>
              <a:t> </a:t>
            </a:r>
            <a:r>
              <a:rPr lang="fr-FR" sz="1200" dirty="0">
                <a:solidFill>
                  <a:srgbClr val="E50051"/>
                </a:solidFill>
                <a:cs typeface="Museo Sans 500"/>
              </a:rPr>
              <a:t>Elle</a:t>
            </a:r>
            <a:r>
              <a:rPr lang="fr-FR" sz="1200" spc="172" dirty="0">
                <a:solidFill>
                  <a:srgbClr val="E50051"/>
                </a:solidFill>
                <a:cs typeface="Museo Sans 500"/>
              </a:rPr>
              <a:t> </a:t>
            </a:r>
            <a:r>
              <a:rPr lang="fr-FR" sz="1200" dirty="0">
                <a:solidFill>
                  <a:srgbClr val="E50051"/>
                </a:solidFill>
                <a:cs typeface="Museo Sans 500"/>
              </a:rPr>
              <a:t>garantit</a:t>
            </a:r>
            <a:r>
              <a:rPr lang="fr-FR" sz="1200" spc="177" dirty="0">
                <a:solidFill>
                  <a:srgbClr val="E50051"/>
                </a:solidFill>
                <a:cs typeface="Museo Sans 500"/>
              </a:rPr>
              <a:t> </a:t>
            </a:r>
            <a:r>
              <a:rPr lang="fr-FR" sz="1200" dirty="0">
                <a:solidFill>
                  <a:srgbClr val="E50051"/>
                </a:solidFill>
                <a:cs typeface="Museo Sans 500"/>
              </a:rPr>
              <a:t>le</a:t>
            </a:r>
            <a:r>
              <a:rPr lang="fr-FR" sz="1200" spc="177" dirty="0">
                <a:solidFill>
                  <a:srgbClr val="E50051"/>
                </a:solidFill>
                <a:cs typeface="Museo Sans 500"/>
              </a:rPr>
              <a:t> </a:t>
            </a:r>
            <a:r>
              <a:rPr lang="fr-FR" sz="1200" spc="-9" dirty="0">
                <a:solidFill>
                  <a:srgbClr val="E50051"/>
                </a:solidFill>
                <a:cs typeface="Museo Sans 500"/>
              </a:rPr>
              <a:t>caractère </a:t>
            </a:r>
            <a:r>
              <a:rPr lang="fr-FR" sz="1200" dirty="0">
                <a:solidFill>
                  <a:srgbClr val="E50051"/>
                </a:solidFill>
                <a:cs typeface="Museo Sans 500"/>
              </a:rPr>
              <a:t>honnête</a:t>
            </a:r>
            <a:r>
              <a:rPr lang="fr-FR" sz="1200" spc="-5" dirty="0">
                <a:solidFill>
                  <a:srgbClr val="E50051"/>
                </a:solidFill>
                <a:cs typeface="Museo Sans 500"/>
              </a:rPr>
              <a:t> </a:t>
            </a:r>
            <a:r>
              <a:rPr lang="fr-FR" sz="1200" dirty="0">
                <a:solidFill>
                  <a:srgbClr val="E50051"/>
                </a:solidFill>
                <a:cs typeface="Museo Sans 500"/>
              </a:rPr>
              <a:t>et </a:t>
            </a:r>
            <a:r>
              <a:rPr lang="fr-FR" sz="1200" spc="-9" dirty="0">
                <a:solidFill>
                  <a:srgbClr val="E50051"/>
                </a:solidFill>
                <a:cs typeface="Museo Sans 500"/>
              </a:rPr>
              <a:t>rigoureux</a:t>
            </a:r>
            <a:r>
              <a:rPr lang="fr-FR" sz="1200" dirty="0">
                <a:solidFill>
                  <a:srgbClr val="E50051"/>
                </a:solidFill>
                <a:cs typeface="Museo Sans 500"/>
              </a:rPr>
              <a:t> des </a:t>
            </a:r>
            <a:r>
              <a:rPr lang="fr-FR" sz="1200" spc="-9" dirty="0">
                <a:solidFill>
                  <a:srgbClr val="E50051"/>
                </a:solidFill>
                <a:cs typeface="Museo Sans 500"/>
              </a:rPr>
              <a:t>activités</a:t>
            </a:r>
            <a:r>
              <a:rPr lang="fr-FR" sz="1200" spc="-5" dirty="0">
                <a:solidFill>
                  <a:srgbClr val="E50051"/>
                </a:solidFill>
                <a:cs typeface="Museo Sans 500"/>
              </a:rPr>
              <a:t> </a:t>
            </a:r>
            <a:r>
              <a:rPr lang="fr-FR" sz="1200" dirty="0">
                <a:solidFill>
                  <a:srgbClr val="E50051"/>
                </a:solidFill>
                <a:cs typeface="Museo Sans 500"/>
              </a:rPr>
              <a:t>de </a:t>
            </a:r>
            <a:r>
              <a:rPr lang="fr-FR" sz="1200" spc="-9" dirty="0">
                <a:solidFill>
                  <a:srgbClr val="E50051"/>
                </a:solidFill>
                <a:cs typeface="Museo Sans 500"/>
              </a:rPr>
              <a:t>recherche. </a:t>
            </a:r>
            <a:r>
              <a:rPr lang="fr-FR" sz="1200" dirty="0">
                <a:solidFill>
                  <a:srgbClr val="E50051"/>
                </a:solidFill>
                <a:cs typeface="Museo Sans 500"/>
              </a:rPr>
              <a:t>Elle est essentielle au bon fonctionnement des</a:t>
            </a:r>
            <a:endParaRPr lang="fr-FR" sz="1200" dirty="0">
              <a:solidFill>
                <a:srgbClr val="0099A9"/>
              </a:solidFill>
            </a:endParaRPr>
          </a:p>
        </p:txBody>
      </p:sp>
      <p:sp>
        <p:nvSpPr>
          <p:cNvPr id="49" name="ZoneTexte 48">
            <a:extLst>
              <a:ext uri="{FF2B5EF4-FFF2-40B4-BE49-F238E27FC236}">
                <a16:creationId xmlns:a16="http://schemas.microsoft.com/office/drawing/2014/main" id="{93B49BF2-5DF3-4EAE-8DB3-AB1241EB4C5C}"/>
              </a:ext>
            </a:extLst>
          </p:cNvPr>
          <p:cNvSpPr txBox="1"/>
          <p:nvPr/>
        </p:nvSpPr>
        <p:spPr>
          <a:xfrm>
            <a:off x="1414216" y="3453999"/>
            <a:ext cx="3470176" cy="901543"/>
          </a:xfrm>
          <a:prstGeom prst="rect">
            <a:avLst/>
          </a:prstGeom>
          <a:noFill/>
        </p:spPr>
        <p:txBody>
          <a:bodyPr wrap="square" lIns="0" rIns="216000" rtlCol="0">
            <a:noAutofit/>
          </a:bodyPr>
          <a:lstStyle/>
          <a:p>
            <a:pPr marL="11516" marR="4607">
              <a:lnSpc>
                <a:spcPct val="96000"/>
              </a:lnSpc>
              <a:spcBef>
                <a:spcPts val="1913"/>
              </a:spcBef>
            </a:pPr>
            <a:r>
              <a:rPr lang="fr-FR" sz="1400" b="1" dirty="0">
                <a:solidFill>
                  <a:srgbClr val="28367B"/>
                </a:solidFill>
                <a:cs typeface="Museo Sans 900"/>
              </a:rPr>
              <a:t>La</a:t>
            </a:r>
            <a:r>
              <a:rPr lang="fr-FR" sz="1400" b="1" spc="95" dirty="0">
                <a:solidFill>
                  <a:srgbClr val="28367B"/>
                </a:solidFill>
                <a:cs typeface="Museo Sans 900"/>
              </a:rPr>
              <a:t> </a:t>
            </a:r>
            <a:r>
              <a:rPr lang="fr-FR" sz="1400" b="1" dirty="0">
                <a:solidFill>
                  <a:srgbClr val="28367B"/>
                </a:solidFill>
                <a:cs typeface="Museo Sans 900"/>
              </a:rPr>
              <a:t>déontologie </a:t>
            </a:r>
            <a:r>
              <a:rPr lang="fr-FR" sz="1200" dirty="0">
                <a:solidFill>
                  <a:srgbClr val="28367B"/>
                </a:solidFill>
                <a:cs typeface="Museo Sans 500"/>
              </a:rPr>
              <a:t>renvoie</a:t>
            </a:r>
            <a:r>
              <a:rPr lang="fr-FR" sz="1200" spc="73" dirty="0">
                <a:solidFill>
                  <a:srgbClr val="28367B"/>
                </a:solidFill>
                <a:cs typeface="Museo Sans 500"/>
              </a:rPr>
              <a:t> </a:t>
            </a:r>
            <a:r>
              <a:rPr lang="fr-FR" sz="1200" dirty="0">
                <a:solidFill>
                  <a:srgbClr val="28367B"/>
                </a:solidFill>
                <a:cs typeface="Museo Sans 500"/>
              </a:rPr>
              <a:t>à</a:t>
            </a:r>
            <a:r>
              <a:rPr lang="fr-FR" sz="1200" spc="77" dirty="0">
                <a:solidFill>
                  <a:srgbClr val="28367B"/>
                </a:solidFill>
                <a:cs typeface="Museo Sans 500"/>
              </a:rPr>
              <a:t> </a:t>
            </a:r>
            <a:r>
              <a:rPr lang="fr-FR" sz="1200" dirty="0">
                <a:solidFill>
                  <a:srgbClr val="28367B"/>
                </a:solidFill>
                <a:cs typeface="Museo Sans 500"/>
              </a:rPr>
              <a:t>un</a:t>
            </a:r>
            <a:r>
              <a:rPr lang="fr-FR" sz="1200" spc="73" dirty="0">
                <a:solidFill>
                  <a:srgbClr val="28367B"/>
                </a:solidFill>
                <a:cs typeface="Museo Sans 500"/>
              </a:rPr>
              <a:t> </a:t>
            </a:r>
            <a:r>
              <a:rPr lang="fr-FR" sz="1200" dirty="0">
                <a:solidFill>
                  <a:srgbClr val="28367B"/>
                </a:solidFill>
                <a:cs typeface="Museo Sans 500"/>
              </a:rPr>
              <a:t>ensemble</a:t>
            </a:r>
            <a:r>
              <a:rPr lang="fr-FR" sz="1200" spc="73" dirty="0">
                <a:solidFill>
                  <a:srgbClr val="28367B"/>
                </a:solidFill>
                <a:cs typeface="Museo Sans 500"/>
              </a:rPr>
              <a:t> </a:t>
            </a:r>
            <a:r>
              <a:rPr lang="fr-FR" sz="1200" spc="-9" dirty="0">
                <a:solidFill>
                  <a:srgbClr val="28367B"/>
                </a:solidFill>
                <a:cs typeface="Museo Sans 500"/>
              </a:rPr>
              <a:t>d’obligations</a:t>
            </a:r>
            <a:r>
              <a:rPr lang="fr-FR" sz="1200" spc="-23" dirty="0">
                <a:solidFill>
                  <a:srgbClr val="28367B"/>
                </a:solidFill>
                <a:cs typeface="Museo Sans 500"/>
              </a:rPr>
              <a:t> </a:t>
            </a:r>
            <a:r>
              <a:rPr lang="fr-FR" sz="1200" spc="-9" dirty="0">
                <a:solidFill>
                  <a:srgbClr val="28367B"/>
                </a:solidFill>
                <a:cs typeface="Museo Sans 500"/>
              </a:rPr>
              <a:t>propres</a:t>
            </a:r>
            <a:r>
              <a:rPr lang="fr-FR" sz="1200" spc="-23" dirty="0">
                <a:solidFill>
                  <a:srgbClr val="28367B"/>
                </a:solidFill>
                <a:cs typeface="Museo Sans 500"/>
              </a:rPr>
              <a:t> </a:t>
            </a:r>
            <a:r>
              <a:rPr lang="fr-FR" sz="1200" dirty="0">
                <a:solidFill>
                  <a:srgbClr val="28367B"/>
                </a:solidFill>
                <a:cs typeface="Museo Sans 500"/>
              </a:rPr>
              <a:t>à</a:t>
            </a:r>
            <a:r>
              <a:rPr lang="fr-FR" sz="1200" spc="-18" dirty="0">
                <a:solidFill>
                  <a:srgbClr val="28367B"/>
                </a:solidFill>
                <a:cs typeface="Museo Sans 500"/>
              </a:rPr>
              <a:t> </a:t>
            </a:r>
            <a:r>
              <a:rPr lang="fr-FR" sz="1200" spc="-9" dirty="0">
                <a:solidFill>
                  <a:srgbClr val="28367B"/>
                </a:solidFill>
                <a:cs typeface="Museo Sans 500"/>
              </a:rPr>
              <a:t>l’exercice</a:t>
            </a:r>
            <a:r>
              <a:rPr lang="fr-FR" sz="1200" spc="-18" dirty="0">
                <a:solidFill>
                  <a:srgbClr val="28367B"/>
                </a:solidFill>
                <a:cs typeface="Museo Sans 500"/>
              </a:rPr>
              <a:t> </a:t>
            </a:r>
            <a:r>
              <a:rPr lang="fr-FR" sz="1200" dirty="0">
                <a:solidFill>
                  <a:srgbClr val="28367B"/>
                </a:solidFill>
                <a:cs typeface="Museo Sans 500"/>
              </a:rPr>
              <a:t>d’une</a:t>
            </a:r>
            <a:r>
              <a:rPr lang="fr-FR" sz="1200" spc="-18" dirty="0">
                <a:solidFill>
                  <a:srgbClr val="28367B"/>
                </a:solidFill>
                <a:cs typeface="Museo Sans 500"/>
              </a:rPr>
              <a:t> </a:t>
            </a:r>
            <a:r>
              <a:rPr lang="fr-FR" sz="1200" dirty="0">
                <a:solidFill>
                  <a:srgbClr val="28367B"/>
                </a:solidFill>
                <a:cs typeface="Museo Sans 500"/>
              </a:rPr>
              <a:t>profession. En </a:t>
            </a:r>
            <a:r>
              <a:rPr lang="fr-FR" sz="1200" spc="-9" dirty="0">
                <a:solidFill>
                  <a:srgbClr val="28367B"/>
                </a:solidFill>
                <a:cs typeface="Museo Sans 500"/>
              </a:rPr>
              <a:t>France, lorsqu’un</a:t>
            </a:r>
            <a:r>
              <a:rPr lang="fr-FR" sz="1200" spc="-41" dirty="0">
                <a:solidFill>
                  <a:srgbClr val="28367B"/>
                </a:solidFill>
                <a:cs typeface="Museo Sans 500"/>
              </a:rPr>
              <a:t> </a:t>
            </a:r>
            <a:r>
              <a:rPr lang="fr-FR" sz="1200" spc="-9" dirty="0">
                <a:solidFill>
                  <a:srgbClr val="28367B"/>
                </a:solidFill>
                <a:cs typeface="Museo Sans 500"/>
              </a:rPr>
              <a:t>chercheur</a:t>
            </a:r>
            <a:r>
              <a:rPr lang="fr-FR" sz="1200" spc="-36" dirty="0">
                <a:solidFill>
                  <a:srgbClr val="28367B"/>
                </a:solidFill>
                <a:cs typeface="Museo Sans 500"/>
              </a:rPr>
              <a:t> </a:t>
            </a:r>
            <a:r>
              <a:rPr lang="fr-FR" sz="1200" spc="-9" dirty="0">
                <a:solidFill>
                  <a:srgbClr val="28367B"/>
                </a:solidFill>
                <a:cs typeface="Museo Sans 500"/>
              </a:rPr>
              <a:t>ou</a:t>
            </a:r>
            <a:r>
              <a:rPr lang="fr-FR" sz="1200" spc="-36" dirty="0">
                <a:solidFill>
                  <a:srgbClr val="28367B"/>
                </a:solidFill>
                <a:cs typeface="Museo Sans 500"/>
              </a:rPr>
              <a:t> </a:t>
            </a:r>
            <a:r>
              <a:rPr lang="fr-FR" sz="1200" dirty="0">
                <a:solidFill>
                  <a:srgbClr val="28367B"/>
                </a:solidFill>
                <a:cs typeface="Museo Sans 500"/>
              </a:rPr>
              <a:t>une</a:t>
            </a:r>
            <a:r>
              <a:rPr lang="fr-FR" sz="1200" spc="-36" dirty="0">
                <a:solidFill>
                  <a:srgbClr val="28367B"/>
                </a:solidFill>
                <a:cs typeface="Museo Sans 500"/>
              </a:rPr>
              <a:t> </a:t>
            </a:r>
            <a:r>
              <a:rPr lang="fr-FR" sz="1200" spc="-9" dirty="0">
                <a:solidFill>
                  <a:srgbClr val="28367B"/>
                </a:solidFill>
                <a:cs typeface="Museo Sans 500"/>
              </a:rPr>
              <a:t>chercheuse</a:t>
            </a:r>
            <a:r>
              <a:rPr lang="fr-FR" sz="1200" spc="-36" dirty="0">
                <a:solidFill>
                  <a:srgbClr val="28367B"/>
                </a:solidFill>
                <a:cs typeface="Museo Sans 500"/>
              </a:rPr>
              <a:t> </a:t>
            </a:r>
            <a:r>
              <a:rPr lang="fr-FR" sz="1200" spc="-9" dirty="0">
                <a:solidFill>
                  <a:srgbClr val="28367B"/>
                </a:solidFill>
                <a:cs typeface="Museo Sans 500"/>
              </a:rPr>
              <a:t>est</a:t>
            </a:r>
            <a:r>
              <a:rPr lang="fr-FR" sz="1200" spc="-36" dirty="0">
                <a:solidFill>
                  <a:srgbClr val="28367B"/>
                </a:solidFill>
                <a:cs typeface="Museo Sans 500"/>
              </a:rPr>
              <a:t> </a:t>
            </a:r>
            <a:r>
              <a:rPr lang="fr-FR" sz="1200" dirty="0">
                <a:solidFill>
                  <a:srgbClr val="28367B"/>
                </a:solidFill>
                <a:cs typeface="Museo Sans 500"/>
              </a:rPr>
              <a:t>par</a:t>
            </a:r>
            <a:r>
              <a:rPr lang="fr-FR" sz="1200" spc="-36" dirty="0">
                <a:solidFill>
                  <a:srgbClr val="28367B"/>
                </a:solidFill>
                <a:cs typeface="Museo Sans 500"/>
              </a:rPr>
              <a:t> </a:t>
            </a:r>
            <a:r>
              <a:rPr lang="fr-FR" sz="1200" spc="-9" dirty="0">
                <a:solidFill>
                  <a:srgbClr val="28367B"/>
                </a:solidFill>
                <a:cs typeface="Museo Sans 500"/>
              </a:rPr>
              <a:t>exemple </a:t>
            </a:r>
            <a:r>
              <a:rPr lang="fr-FR" sz="1200" dirty="0">
                <a:solidFill>
                  <a:srgbClr val="28367B"/>
                </a:solidFill>
                <a:cs typeface="Museo Sans 500"/>
              </a:rPr>
              <a:t>un</a:t>
            </a:r>
            <a:r>
              <a:rPr lang="fr-FR" sz="1200" spc="-5" dirty="0">
                <a:solidFill>
                  <a:srgbClr val="28367B"/>
                </a:solidFill>
                <a:cs typeface="Museo Sans 500"/>
              </a:rPr>
              <a:t> </a:t>
            </a:r>
            <a:r>
              <a:rPr lang="fr-FR" sz="1200" dirty="0">
                <a:solidFill>
                  <a:srgbClr val="28367B"/>
                </a:solidFill>
                <a:cs typeface="Museo Sans 500"/>
              </a:rPr>
              <a:t>agent</a:t>
            </a:r>
            <a:r>
              <a:rPr lang="fr-FR" sz="1200" spc="-5" dirty="0">
                <a:solidFill>
                  <a:srgbClr val="28367B"/>
                </a:solidFill>
                <a:cs typeface="Museo Sans 500"/>
              </a:rPr>
              <a:t> public, </a:t>
            </a:r>
            <a:r>
              <a:rPr lang="fr-FR" sz="1200" dirty="0">
                <a:solidFill>
                  <a:srgbClr val="28367B"/>
                </a:solidFill>
                <a:cs typeface="Museo Sans 500"/>
              </a:rPr>
              <a:t>elle</a:t>
            </a:r>
            <a:r>
              <a:rPr lang="fr-FR" sz="1200" spc="-5" dirty="0">
                <a:solidFill>
                  <a:srgbClr val="28367B"/>
                </a:solidFill>
                <a:cs typeface="Museo Sans 500"/>
              </a:rPr>
              <a:t> </a:t>
            </a:r>
            <a:r>
              <a:rPr lang="fr-FR" sz="1200" dirty="0">
                <a:solidFill>
                  <a:srgbClr val="28367B"/>
                </a:solidFill>
                <a:cs typeface="Museo Sans 500"/>
              </a:rPr>
              <a:t>voit ses</a:t>
            </a:r>
            <a:endParaRPr lang="fr-FR" sz="1200" dirty="0">
              <a:cs typeface="Museo Sans 500"/>
            </a:endParaRPr>
          </a:p>
        </p:txBody>
      </p:sp>
      <p:sp>
        <p:nvSpPr>
          <p:cNvPr id="55" name="object 24">
            <a:extLst>
              <a:ext uri="{FF2B5EF4-FFF2-40B4-BE49-F238E27FC236}">
                <a16:creationId xmlns:a16="http://schemas.microsoft.com/office/drawing/2014/main" id="{3AFBFA9D-8099-4B51-9B35-ADA3AAC4AF17}"/>
              </a:ext>
            </a:extLst>
          </p:cNvPr>
          <p:cNvSpPr/>
          <p:nvPr/>
        </p:nvSpPr>
        <p:spPr>
          <a:xfrm>
            <a:off x="6561777" y="4207267"/>
            <a:ext cx="1084266" cy="701923"/>
          </a:xfrm>
          <a:custGeom>
            <a:avLst/>
            <a:gdLst/>
            <a:ahLst/>
            <a:cxnLst/>
            <a:rect l="l" t="t" r="r" b="b"/>
            <a:pathLst>
              <a:path w="1195705" h="774064">
                <a:moveTo>
                  <a:pt x="1024204" y="0"/>
                </a:moveTo>
                <a:lnTo>
                  <a:pt x="171005" y="0"/>
                </a:lnTo>
                <a:lnTo>
                  <a:pt x="125547" y="6108"/>
                </a:lnTo>
                <a:lnTo>
                  <a:pt x="84698" y="23345"/>
                </a:lnTo>
                <a:lnTo>
                  <a:pt x="50088" y="50084"/>
                </a:lnTo>
                <a:lnTo>
                  <a:pt x="23348" y="84693"/>
                </a:lnTo>
                <a:lnTo>
                  <a:pt x="6108" y="125543"/>
                </a:lnTo>
                <a:lnTo>
                  <a:pt x="0" y="171005"/>
                </a:lnTo>
                <a:lnTo>
                  <a:pt x="0" y="602653"/>
                </a:lnTo>
                <a:lnTo>
                  <a:pt x="6108" y="648109"/>
                </a:lnTo>
                <a:lnTo>
                  <a:pt x="23348" y="688956"/>
                </a:lnTo>
                <a:lnTo>
                  <a:pt x="50088" y="723563"/>
                </a:lnTo>
                <a:lnTo>
                  <a:pt x="84698" y="750300"/>
                </a:lnTo>
                <a:lnTo>
                  <a:pt x="125547" y="767537"/>
                </a:lnTo>
                <a:lnTo>
                  <a:pt x="171005" y="773645"/>
                </a:lnTo>
                <a:lnTo>
                  <a:pt x="1024204" y="773645"/>
                </a:lnTo>
                <a:lnTo>
                  <a:pt x="1069661" y="767537"/>
                </a:lnTo>
                <a:lnTo>
                  <a:pt x="1110511" y="750300"/>
                </a:lnTo>
                <a:lnTo>
                  <a:pt x="1145120" y="723563"/>
                </a:lnTo>
                <a:lnTo>
                  <a:pt x="1171860" y="688956"/>
                </a:lnTo>
                <a:lnTo>
                  <a:pt x="1189100" y="648109"/>
                </a:lnTo>
                <a:lnTo>
                  <a:pt x="1195209" y="602653"/>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56" name="object 25">
            <a:extLst>
              <a:ext uri="{FF2B5EF4-FFF2-40B4-BE49-F238E27FC236}">
                <a16:creationId xmlns:a16="http://schemas.microsoft.com/office/drawing/2014/main" id="{74D620CA-02F5-4F42-BCFD-9FBC77553625}"/>
              </a:ext>
            </a:extLst>
          </p:cNvPr>
          <p:cNvSpPr txBox="1"/>
          <p:nvPr/>
        </p:nvSpPr>
        <p:spPr>
          <a:xfrm>
            <a:off x="6667636" y="4294314"/>
            <a:ext cx="941463" cy="542543"/>
          </a:xfrm>
          <a:prstGeom prst="rect">
            <a:avLst/>
          </a:prstGeom>
        </p:spPr>
        <p:txBody>
          <a:bodyPr vert="horz" wrap="square" lIns="0" tIns="11516" rIns="0" bIns="0" rtlCol="0">
            <a:spAutoFit/>
          </a:bodyPr>
          <a:lstStyle/>
          <a:p>
            <a:pPr marL="11516" marR="4607">
              <a:spcBef>
                <a:spcPts val="91"/>
              </a:spcBef>
            </a:pPr>
            <a:r>
              <a:rPr sz="1150" b="1" dirty="0">
                <a:solidFill>
                  <a:srgbClr val="FFFFFF"/>
                </a:solidFill>
                <a:cs typeface="Museo Sans 900"/>
              </a:rPr>
              <a:t>À</a:t>
            </a:r>
            <a:r>
              <a:rPr sz="1150" b="1" spc="36" dirty="0">
                <a:solidFill>
                  <a:srgbClr val="FFFFFF"/>
                </a:solidFill>
                <a:cs typeface="Museo Sans 900"/>
              </a:rPr>
              <a:t> </a:t>
            </a:r>
            <a:r>
              <a:rPr sz="1150" b="1" dirty="0">
                <a:solidFill>
                  <a:srgbClr val="FFFFFF"/>
                </a:solidFill>
                <a:cs typeface="Museo Sans 900"/>
              </a:rPr>
              <a:t>qui</a:t>
            </a:r>
            <a:r>
              <a:rPr sz="1150" b="1" spc="36" dirty="0">
                <a:solidFill>
                  <a:srgbClr val="FFFFFF"/>
                </a:solidFill>
                <a:cs typeface="Museo Sans 900"/>
              </a:rPr>
              <a:t> </a:t>
            </a:r>
            <a:r>
              <a:rPr sz="1150" b="1" dirty="0">
                <a:solidFill>
                  <a:srgbClr val="FFFFFF"/>
                </a:solidFill>
                <a:cs typeface="Museo Sans 900"/>
              </a:rPr>
              <a:t>dois-</a:t>
            </a:r>
            <a:r>
              <a:rPr sz="1150" b="1" spc="-23" dirty="0">
                <a:solidFill>
                  <a:srgbClr val="FFFFFF"/>
                </a:solidFill>
                <a:cs typeface="Museo Sans 900"/>
              </a:rPr>
              <a:t>je </a:t>
            </a:r>
            <a:r>
              <a:rPr sz="1150" b="1" spc="-9" dirty="0">
                <a:solidFill>
                  <a:srgbClr val="FFFFFF"/>
                </a:solidFill>
                <a:cs typeface="Museo Sans 900"/>
              </a:rPr>
              <a:t>m’adresser </a:t>
            </a:r>
            <a:r>
              <a:rPr sz="1150" b="1" dirty="0">
                <a:solidFill>
                  <a:srgbClr val="FFFFFF"/>
                </a:solidFill>
                <a:cs typeface="Museo Sans 900"/>
              </a:rPr>
              <a:t>sur</a:t>
            </a:r>
            <a:r>
              <a:rPr sz="1150" b="1" spc="-45" dirty="0">
                <a:solidFill>
                  <a:srgbClr val="FFFFFF"/>
                </a:solidFill>
                <a:cs typeface="Museo Sans 900"/>
              </a:rPr>
              <a:t> </a:t>
            </a:r>
            <a:r>
              <a:rPr sz="1150" b="1" dirty="0">
                <a:solidFill>
                  <a:srgbClr val="FFFFFF"/>
                </a:solidFill>
                <a:cs typeface="Museo Sans 900"/>
              </a:rPr>
              <a:t>le</a:t>
            </a:r>
            <a:r>
              <a:rPr sz="1150" b="1" spc="-41" dirty="0">
                <a:solidFill>
                  <a:srgbClr val="FFFFFF"/>
                </a:solidFill>
                <a:cs typeface="Museo Sans 900"/>
              </a:rPr>
              <a:t> </a:t>
            </a:r>
            <a:r>
              <a:rPr sz="1150" b="1" spc="-9" dirty="0">
                <a:solidFill>
                  <a:srgbClr val="FFFFFF"/>
                </a:solidFill>
                <a:cs typeface="Museo Sans 900"/>
              </a:rPr>
              <a:t>terrain</a:t>
            </a:r>
            <a:r>
              <a:rPr lang="fr-FR" sz="1150" b="1" spc="-9" dirty="0">
                <a:solidFill>
                  <a:srgbClr val="FFFFFF"/>
                </a:solidFill>
                <a:cs typeface="Museo Sans 900"/>
              </a:rPr>
              <a:t> </a:t>
            </a:r>
            <a:r>
              <a:rPr sz="1150" b="1" spc="-9" dirty="0">
                <a:solidFill>
                  <a:srgbClr val="FFFFFF"/>
                </a:solidFill>
                <a:cs typeface="Museo Sans 900"/>
              </a:rPr>
              <a:t>?</a:t>
            </a:r>
            <a:endParaRPr sz="1150" dirty="0">
              <a:cs typeface="Museo Sans 900"/>
            </a:endParaRPr>
          </a:p>
        </p:txBody>
      </p:sp>
      <p:sp>
        <p:nvSpPr>
          <p:cNvPr id="57" name="object 24">
            <a:extLst>
              <a:ext uri="{FF2B5EF4-FFF2-40B4-BE49-F238E27FC236}">
                <a16:creationId xmlns:a16="http://schemas.microsoft.com/office/drawing/2014/main" id="{68C0FD46-138F-439C-8B5E-AF823C067EBC}"/>
              </a:ext>
            </a:extLst>
          </p:cNvPr>
          <p:cNvSpPr/>
          <p:nvPr/>
        </p:nvSpPr>
        <p:spPr>
          <a:xfrm>
            <a:off x="7577680" y="665743"/>
            <a:ext cx="1084266" cy="701923"/>
          </a:xfrm>
          <a:custGeom>
            <a:avLst/>
            <a:gdLst/>
            <a:ahLst/>
            <a:cxnLst/>
            <a:rect l="l" t="t" r="r" b="b"/>
            <a:pathLst>
              <a:path w="1195705" h="774064">
                <a:moveTo>
                  <a:pt x="1024204" y="0"/>
                </a:moveTo>
                <a:lnTo>
                  <a:pt x="171005" y="0"/>
                </a:lnTo>
                <a:lnTo>
                  <a:pt x="125547" y="6108"/>
                </a:lnTo>
                <a:lnTo>
                  <a:pt x="84698" y="23345"/>
                </a:lnTo>
                <a:lnTo>
                  <a:pt x="50088" y="50084"/>
                </a:lnTo>
                <a:lnTo>
                  <a:pt x="23348" y="84693"/>
                </a:lnTo>
                <a:lnTo>
                  <a:pt x="6108" y="125543"/>
                </a:lnTo>
                <a:lnTo>
                  <a:pt x="0" y="171005"/>
                </a:lnTo>
                <a:lnTo>
                  <a:pt x="0" y="602653"/>
                </a:lnTo>
                <a:lnTo>
                  <a:pt x="6108" y="648109"/>
                </a:lnTo>
                <a:lnTo>
                  <a:pt x="23348" y="688956"/>
                </a:lnTo>
                <a:lnTo>
                  <a:pt x="50088" y="723563"/>
                </a:lnTo>
                <a:lnTo>
                  <a:pt x="84698" y="750300"/>
                </a:lnTo>
                <a:lnTo>
                  <a:pt x="125547" y="767537"/>
                </a:lnTo>
                <a:lnTo>
                  <a:pt x="171005" y="773645"/>
                </a:lnTo>
                <a:lnTo>
                  <a:pt x="1024204" y="773645"/>
                </a:lnTo>
                <a:lnTo>
                  <a:pt x="1069661" y="767537"/>
                </a:lnTo>
                <a:lnTo>
                  <a:pt x="1110511" y="750300"/>
                </a:lnTo>
                <a:lnTo>
                  <a:pt x="1145120" y="723563"/>
                </a:lnTo>
                <a:lnTo>
                  <a:pt x="1171860" y="688956"/>
                </a:lnTo>
                <a:lnTo>
                  <a:pt x="1189100" y="648109"/>
                </a:lnTo>
                <a:lnTo>
                  <a:pt x="1195209" y="602653"/>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58" name="object 25">
            <a:extLst>
              <a:ext uri="{FF2B5EF4-FFF2-40B4-BE49-F238E27FC236}">
                <a16:creationId xmlns:a16="http://schemas.microsoft.com/office/drawing/2014/main" id="{E89EF7BE-B728-4390-A89D-0ABBBCA1D5FF}"/>
              </a:ext>
            </a:extLst>
          </p:cNvPr>
          <p:cNvSpPr txBox="1"/>
          <p:nvPr/>
        </p:nvSpPr>
        <p:spPr>
          <a:xfrm>
            <a:off x="7683539" y="752790"/>
            <a:ext cx="941463" cy="542543"/>
          </a:xfrm>
          <a:prstGeom prst="rect">
            <a:avLst/>
          </a:prstGeom>
        </p:spPr>
        <p:txBody>
          <a:bodyPr vert="horz" wrap="square" lIns="0" tIns="11516" rIns="0" bIns="0" rtlCol="0">
            <a:spAutoFit/>
          </a:bodyPr>
          <a:lstStyle/>
          <a:p>
            <a:pPr marL="11516" marR="4607">
              <a:spcBef>
                <a:spcPts val="91"/>
              </a:spcBef>
            </a:pPr>
            <a:r>
              <a:rPr sz="1150" b="1" dirty="0">
                <a:solidFill>
                  <a:srgbClr val="FFFFFF"/>
                </a:solidFill>
                <a:cs typeface="Museo Sans 900"/>
              </a:rPr>
              <a:t>À</a:t>
            </a:r>
            <a:r>
              <a:rPr sz="1150" b="1" spc="36" dirty="0">
                <a:solidFill>
                  <a:srgbClr val="FFFFFF"/>
                </a:solidFill>
                <a:cs typeface="Museo Sans 900"/>
              </a:rPr>
              <a:t> </a:t>
            </a:r>
            <a:r>
              <a:rPr sz="1150" b="1" dirty="0">
                <a:solidFill>
                  <a:srgbClr val="FFFFFF"/>
                </a:solidFill>
                <a:cs typeface="Museo Sans 900"/>
              </a:rPr>
              <a:t>qui</a:t>
            </a:r>
            <a:r>
              <a:rPr sz="1150" b="1" spc="36" dirty="0">
                <a:solidFill>
                  <a:srgbClr val="FFFFFF"/>
                </a:solidFill>
                <a:cs typeface="Museo Sans 900"/>
              </a:rPr>
              <a:t> </a:t>
            </a:r>
            <a:r>
              <a:rPr sz="1150" b="1" dirty="0">
                <a:solidFill>
                  <a:srgbClr val="FFFFFF"/>
                </a:solidFill>
                <a:cs typeface="Museo Sans 900"/>
              </a:rPr>
              <a:t>dois-</a:t>
            </a:r>
            <a:r>
              <a:rPr sz="1150" b="1" spc="-23" dirty="0">
                <a:solidFill>
                  <a:srgbClr val="FFFFFF"/>
                </a:solidFill>
                <a:cs typeface="Museo Sans 900"/>
              </a:rPr>
              <a:t>je </a:t>
            </a:r>
            <a:r>
              <a:rPr sz="1150" b="1" spc="-9" dirty="0">
                <a:solidFill>
                  <a:srgbClr val="FFFFFF"/>
                </a:solidFill>
                <a:cs typeface="Museo Sans 900"/>
              </a:rPr>
              <a:t>m’adresser </a:t>
            </a:r>
            <a:r>
              <a:rPr sz="1150" b="1" dirty="0">
                <a:solidFill>
                  <a:srgbClr val="FFFFFF"/>
                </a:solidFill>
                <a:cs typeface="Museo Sans 900"/>
              </a:rPr>
              <a:t>sur</a:t>
            </a:r>
            <a:r>
              <a:rPr sz="1150" b="1" spc="-45" dirty="0">
                <a:solidFill>
                  <a:srgbClr val="FFFFFF"/>
                </a:solidFill>
                <a:cs typeface="Museo Sans 900"/>
              </a:rPr>
              <a:t> </a:t>
            </a:r>
            <a:r>
              <a:rPr sz="1150" b="1" dirty="0">
                <a:solidFill>
                  <a:srgbClr val="FFFFFF"/>
                </a:solidFill>
                <a:cs typeface="Museo Sans 900"/>
              </a:rPr>
              <a:t>le</a:t>
            </a:r>
            <a:r>
              <a:rPr sz="1150" b="1" spc="-41" dirty="0">
                <a:solidFill>
                  <a:srgbClr val="FFFFFF"/>
                </a:solidFill>
                <a:cs typeface="Museo Sans 900"/>
              </a:rPr>
              <a:t> </a:t>
            </a:r>
            <a:r>
              <a:rPr sz="1150" b="1" spc="-9" dirty="0">
                <a:solidFill>
                  <a:srgbClr val="FFFFFF"/>
                </a:solidFill>
                <a:cs typeface="Museo Sans 900"/>
              </a:rPr>
              <a:t>terrain</a:t>
            </a:r>
            <a:r>
              <a:rPr lang="fr-FR" sz="1150" b="1" spc="-9" dirty="0">
                <a:solidFill>
                  <a:srgbClr val="FFFFFF"/>
                </a:solidFill>
                <a:cs typeface="Museo Sans 900"/>
              </a:rPr>
              <a:t> </a:t>
            </a:r>
            <a:r>
              <a:rPr sz="1150" b="1" spc="-9" dirty="0">
                <a:solidFill>
                  <a:srgbClr val="FFFFFF"/>
                </a:solidFill>
                <a:cs typeface="Museo Sans 900"/>
              </a:rPr>
              <a:t>?</a:t>
            </a:r>
            <a:endParaRPr sz="1150" dirty="0">
              <a:cs typeface="Museo Sans 900"/>
            </a:endParaRPr>
          </a:p>
        </p:txBody>
      </p:sp>
      <p:sp>
        <p:nvSpPr>
          <p:cNvPr id="60" name="ZoneTexte 59">
            <a:extLst>
              <a:ext uri="{FF2B5EF4-FFF2-40B4-BE49-F238E27FC236}">
                <a16:creationId xmlns:a16="http://schemas.microsoft.com/office/drawing/2014/main" id="{19A8B389-7DE7-44A7-8431-A2B143E54AA2}"/>
              </a:ext>
            </a:extLst>
          </p:cNvPr>
          <p:cNvSpPr txBox="1"/>
          <p:nvPr/>
        </p:nvSpPr>
        <p:spPr>
          <a:xfrm>
            <a:off x="7705243" y="4092618"/>
            <a:ext cx="3337894" cy="701924"/>
          </a:xfrm>
          <a:prstGeom prst="rect">
            <a:avLst/>
          </a:prstGeom>
          <a:noFill/>
        </p:spPr>
        <p:txBody>
          <a:bodyPr wrap="square" lIns="0" rIns="216000" rtlCol="0">
            <a:noAutofit/>
          </a:bodyPr>
          <a:lstStyle/>
          <a:p>
            <a:pPr marL="11516" marR="4607" indent="-576">
              <a:lnSpc>
                <a:spcPct val="98000"/>
              </a:lnSpc>
              <a:spcBef>
                <a:spcPts val="122"/>
              </a:spcBef>
            </a:pPr>
            <a:r>
              <a:rPr lang="fr-FR" sz="1200" dirty="0">
                <a:solidFill>
                  <a:srgbClr val="E50051"/>
                </a:solidFill>
                <a:cs typeface="Museo Sans 500"/>
              </a:rPr>
              <a:t>communautés</a:t>
            </a:r>
            <a:r>
              <a:rPr lang="fr-FR" sz="1200" dirty="0">
                <a:solidFill>
                  <a:srgbClr val="0099A9"/>
                </a:solidFill>
              </a:rPr>
              <a:t> </a:t>
            </a:r>
            <a:r>
              <a:rPr lang="fr-FR" sz="1200" dirty="0">
                <a:solidFill>
                  <a:srgbClr val="E50051"/>
                </a:solidFill>
                <a:cs typeface="Museo Sans 500"/>
              </a:rPr>
              <a:t>scientifiques comme à la relation de confiance entre le monde de la recherche</a:t>
            </a:r>
          </a:p>
          <a:p>
            <a:pPr marL="11516" marR="4607" indent="-576">
              <a:lnSpc>
                <a:spcPct val="98000"/>
              </a:lnSpc>
              <a:spcBef>
                <a:spcPts val="122"/>
              </a:spcBef>
            </a:pPr>
            <a:r>
              <a:rPr lang="fr-FR" sz="1200" dirty="0">
                <a:solidFill>
                  <a:srgbClr val="E50051"/>
                </a:solidFill>
                <a:cs typeface="Museo Sans 500"/>
              </a:rPr>
              <a:t>et les autres composantes de la société.</a:t>
            </a:r>
          </a:p>
          <a:p>
            <a:pPr marL="11516" marR="4607" indent="-576">
              <a:lnSpc>
                <a:spcPct val="98000"/>
              </a:lnSpc>
              <a:spcBef>
                <a:spcPts val="122"/>
              </a:spcBef>
            </a:pPr>
            <a:endParaRPr lang="fr-FR" sz="1000" dirty="0">
              <a:solidFill>
                <a:srgbClr val="E50051"/>
              </a:solidFill>
              <a:cs typeface="Museo Sans 500"/>
            </a:endParaRPr>
          </a:p>
        </p:txBody>
      </p:sp>
      <p:sp>
        <p:nvSpPr>
          <p:cNvPr id="61" name="ZoneTexte 60">
            <a:extLst>
              <a:ext uri="{FF2B5EF4-FFF2-40B4-BE49-F238E27FC236}">
                <a16:creationId xmlns:a16="http://schemas.microsoft.com/office/drawing/2014/main" id="{770E8507-50C1-4E25-AB83-57E876C4310D}"/>
              </a:ext>
            </a:extLst>
          </p:cNvPr>
          <p:cNvSpPr txBox="1"/>
          <p:nvPr/>
        </p:nvSpPr>
        <p:spPr>
          <a:xfrm>
            <a:off x="4457181" y="716246"/>
            <a:ext cx="3265062" cy="1068410"/>
          </a:xfrm>
          <a:prstGeom prst="rect">
            <a:avLst/>
          </a:prstGeom>
          <a:noFill/>
        </p:spPr>
        <p:txBody>
          <a:bodyPr wrap="square" lIns="0" rIns="216000" rtlCol="0">
            <a:noAutofit/>
          </a:bodyPr>
          <a:lstStyle/>
          <a:p>
            <a:r>
              <a:rPr lang="fr-FR" sz="1200" dirty="0">
                <a:solidFill>
                  <a:srgbClr val="0099A9"/>
                </a:solidFill>
                <a:cs typeface="Museo Sans 500"/>
              </a:rPr>
              <a:t>de</a:t>
            </a:r>
            <a:r>
              <a:rPr lang="fr-FR" sz="1200" spc="-32" dirty="0">
                <a:solidFill>
                  <a:srgbClr val="0099A9"/>
                </a:solidFill>
                <a:cs typeface="Museo Sans 500"/>
              </a:rPr>
              <a:t> </a:t>
            </a:r>
            <a:r>
              <a:rPr lang="fr-FR" sz="1200" spc="-9" dirty="0">
                <a:solidFill>
                  <a:srgbClr val="0099A9"/>
                </a:solidFill>
                <a:cs typeface="Museo Sans 500"/>
              </a:rPr>
              <a:t>conformité de</a:t>
            </a:r>
            <a:r>
              <a:rPr lang="fr-FR" sz="1200" spc="-50" dirty="0">
                <a:solidFill>
                  <a:srgbClr val="0099A9"/>
                </a:solidFill>
                <a:cs typeface="Museo Sans 500"/>
              </a:rPr>
              <a:t> </a:t>
            </a:r>
            <a:r>
              <a:rPr lang="fr-FR" sz="1200" spc="-18" dirty="0">
                <a:solidFill>
                  <a:srgbClr val="0099A9"/>
                </a:solidFill>
                <a:cs typeface="Museo Sans 500"/>
              </a:rPr>
              <a:t>protocoles</a:t>
            </a:r>
            <a:r>
              <a:rPr lang="fr-FR" sz="1200" spc="-45" dirty="0">
                <a:solidFill>
                  <a:srgbClr val="0099A9"/>
                </a:solidFill>
                <a:cs typeface="Museo Sans 500"/>
              </a:rPr>
              <a:t> </a:t>
            </a:r>
            <a:r>
              <a:rPr lang="fr-FR" sz="1200" spc="-9" dirty="0">
                <a:solidFill>
                  <a:srgbClr val="0099A9"/>
                </a:solidFill>
                <a:cs typeface="Museo Sans 500"/>
              </a:rPr>
              <a:t>de</a:t>
            </a:r>
            <a:r>
              <a:rPr lang="fr-FR" sz="1200" spc="-50" dirty="0">
                <a:solidFill>
                  <a:srgbClr val="0099A9"/>
                </a:solidFill>
                <a:cs typeface="Museo Sans 500"/>
              </a:rPr>
              <a:t> </a:t>
            </a:r>
            <a:r>
              <a:rPr lang="fr-FR" sz="1200" spc="-9" dirty="0">
                <a:solidFill>
                  <a:srgbClr val="0099A9"/>
                </a:solidFill>
                <a:cs typeface="Museo Sans 500"/>
              </a:rPr>
              <a:t>recherche</a:t>
            </a:r>
            <a:r>
              <a:rPr lang="fr-FR" sz="1200" spc="-45" dirty="0">
                <a:solidFill>
                  <a:srgbClr val="0099A9"/>
                </a:solidFill>
                <a:cs typeface="Museo Sans 500"/>
              </a:rPr>
              <a:t> </a:t>
            </a:r>
            <a:r>
              <a:rPr lang="fr-FR" sz="1200" spc="-18" dirty="0">
                <a:solidFill>
                  <a:srgbClr val="0099A9"/>
                </a:solidFill>
                <a:cs typeface="Museo Sans 500"/>
              </a:rPr>
              <a:t>aux</a:t>
            </a:r>
            <a:r>
              <a:rPr lang="fr-FR" sz="1200" spc="-50" dirty="0">
                <a:solidFill>
                  <a:srgbClr val="0099A9"/>
                </a:solidFill>
                <a:cs typeface="Museo Sans 500"/>
              </a:rPr>
              <a:t> </a:t>
            </a:r>
            <a:r>
              <a:rPr lang="fr-FR" sz="1200" spc="-9" dirty="0">
                <a:solidFill>
                  <a:srgbClr val="0099A9"/>
                </a:solidFill>
                <a:cs typeface="Museo Sans 500"/>
              </a:rPr>
              <a:t>règles</a:t>
            </a:r>
            <a:r>
              <a:rPr lang="fr-FR" sz="1200" spc="-45" dirty="0">
                <a:solidFill>
                  <a:srgbClr val="0099A9"/>
                </a:solidFill>
                <a:cs typeface="Museo Sans 500"/>
              </a:rPr>
              <a:t> </a:t>
            </a:r>
            <a:r>
              <a:rPr lang="fr-FR" sz="1200" spc="-9" dirty="0">
                <a:solidFill>
                  <a:srgbClr val="0099A9"/>
                </a:solidFill>
                <a:cs typeface="Museo Sans 500"/>
              </a:rPr>
              <a:t>de</a:t>
            </a:r>
            <a:r>
              <a:rPr lang="fr-FR" sz="1200" spc="-50" dirty="0">
                <a:solidFill>
                  <a:srgbClr val="0099A9"/>
                </a:solidFill>
                <a:cs typeface="Museo Sans 500"/>
              </a:rPr>
              <a:t> </a:t>
            </a:r>
            <a:r>
              <a:rPr lang="fr-FR" sz="1200" spc="-9" dirty="0">
                <a:solidFill>
                  <a:srgbClr val="0099A9"/>
                </a:solidFill>
                <a:cs typeface="Museo Sans 500"/>
              </a:rPr>
              <a:t>droit </a:t>
            </a:r>
            <a:r>
              <a:rPr lang="fr-FR" sz="1200" dirty="0">
                <a:solidFill>
                  <a:srgbClr val="0099A9"/>
                </a:solidFill>
                <a:cs typeface="Museo Sans 500"/>
              </a:rPr>
              <a:t>et</a:t>
            </a:r>
            <a:r>
              <a:rPr lang="fr-FR" sz="1200" spc="-27" dirty="0">
                <a:solidFill>
                  <a:srgbClr val="0099A9"/>
                </a:solidFill>
                <a:cs typeface="Museo Sans 500"/>
              </a:rPr>
              <a:t> </a:t>
            </a:r>
            <a:r>
              <a:rPr lang="fr-FR" sz="1200" spc="-9" dirty="0">
                <a:solidFill>
                  <a:srgbClr val="0099A9"/>
                </a:solidFill>
                <a:cs typeface="Museo Sans 500"/>
              </a:rPr>
              <a:t>aux recommandations</a:t>
            </a:r>
            <a:r>
              <a:rPr lang="fr-FR" sz="1200" spc="-27" dirty="0">
                <a:solidFill>
                  <a:srgbClr val="0099A9"/>
                </a:solidFill>
                <a:cs typeface="Museo Sans 500"/>
              </a:rPr>
              <a:t> </a:t>
            </a:r>
            <a:r>
              <a:rPr lang="fr-FR" sz="1200" dirty="0">
                <a:solidFill>
                  <a:srgbClr val="0099A9"/>
                </a:solidFill>
                <a:cs typeface="Museo Sans 500"/>
              </a:rPr>
              <a:t>éthiques</a:t>
            </a:r>
            <a:r>
              <a:rPr lang="fr-FR" sz="1200" spc="-27" dirty="0">
                <a:solidFill>
                  <a:srgbClr val="0099A9"/>
                </a:solidFill>
                <a:cs typeface="Museo Sans 500"/>
              </a:rPr>
              <a:t> </a:t>
            </a:r>
            <a:r>
              <a:rPr lang="fr-FR" sz="1200" dirty="0">
                <a:solidFill>
                  <a:srgbClr val="0099A9"/>
                </a:solidFill>
                <a:cs typeface="Museo Sans 500"/>
              </a:rPr>
              <a:t>en</a:t>
            </a:r>
            <a:r>
              <a:rPr lang="fr-FR" sz="1200" spc="-23" dirty="0">
                <a:solidFill>
                  <a:srgbClr val="0099A9"/>
                </a:solidFill>
                <a:cs typeface="Museo Sans 500"/>
              </a:rPr>
              <a:t> </a:t>
            </a:r>
            <a:r>
              <a:rPr lang="fr-FR" sz="1200" spc="-9" dirty="0">
                <a:solidFill>
                  <a:srgbClr val="0099A9"/>
                </a:solidFill>
                <a:cs typeface="Museo Sans 500"/>
              </a:rPr>
              <a:t>vigueur.</a:t>
            </a:r>
            <a:endParaRPr lang="fr-FR" sz="1200" dirty="0">
              <a:solidFill>
                <a:srgbClr val="0099A9"/>
              </a:solidFill>
              <a:cs typeface="Museo Sans 500"/>
            </a:endParaRPr>
          </a:p>
        </p:txBody>
      </p:sp>
      <p:sp>
        <p:nvSpPr>
          <p:cNvPr id="62" name="ZoneTexte 61">
            <a:extLst>
              <a:ext uri="{FF2B5EF4-FFF2-40B4-BE49-F238E27FC236}">
                <a16:creationId xmlns:a16="http://schemas.microsoft.com/office/drawing/2014/main" id="{0A04B976-D191-4C53-A891-AA7AC0700221}"/>
              </a:ext>
            </a:extLst>
          </p:cNvPr>
          <p:cNvSpPr txBox="1"/>
          <p:nvPr/>
        </p:nvSpPr>
        <p:spPr>
          <a:xfrm>
            <a:off x="2713606" y="4201980"/>
            <a:ext cx="1993483" cy="724492"/>
          </a:xfrm>
          <a:prstGeom prst="rect">
            <a:avLst/>
          </a:prstGeom>
          <a:noFill/>
        </p:spPr>
        <p:txBody>
          <a:bodyPr wrap="square" lIns="0" rIns="216000" rtlCol="0">
            <a:noAutofit/>
          </a:bodyPr>
          <a:lstStyle/>
          <a:p>
            <a:pPr marL="11516" marR="4607">
              <a:lnSpc>
                <a:spcPct val="96000"/>
              </a:lnSpc>
              <a:spcBef>
                <a:spcPts val="1913"/>
              </a:spcBef>
            </a:pPr>
            <a:r>
              <a:rPr lang="fr-FR" sz="1200" spc="-9" dirty="0">
                <a:solidFill>
                  <a:srgbClr val="28367B"/>
                </a:solidFill>
                <a:cs typeface="Museo Sans 500"/>
              </a:rPr>
              <a:t>obli</a:t>
            </a:r>
            <a:r>
              <a:rPr lang="fr-FR" sz="1200" dirty="0">
                <a:solidFill>
                  <a:srgbClr val="28367B"/>
                </a:solidFill>
                <a:cs typeface="Museo Sans 500"/>
              </a:rPr>
              <a:t>gations</a:t>
            </a:r>
            <a:r>
              <a:rPr lang="fr-FR" sz="1200" spc="-27" dirty="0">
                <a:solidFill>
                  <a:srgbClr val="28367B"/>
                </a:solidFill>
                <a:cs typeface="Museo Sans 500"/>
              </a:rPr>
              <a:t> </a:t>
            </a:r>
            <a:r>
              <a:rPr lang="fr-FR" sz="1200" dirty="0">
                <a:solidFill>
                  <a:srgbClr val="28367B"/>
                </a:solidFill>
                <a:cs typeface="Museo Sans 500"/>
              </a:rPr>
              <a:t>fixées</a:t>
            </a:r>
            <a:r>
              <a:rPr lang="fr-FR" sz="1200" spc="-27" dirty="0">
                <a:solidFill>
                  <a:srgbClr val="28367B"/>
                </a:solidFill>
                <a:cs typeface="Museo Sans 500"/>
              </a:rPr>
              <a:t> </a:t>
            </a:r>
            <a:r>
              <a:rPr lang="fr-FR" sz="1200" dirty="0">
                <a:solidFill>
                  <a:srgbClr val="28367B"/>
                </a:solidFill>
                <a:cs typeface="Museo Sans 500"/>
              </a:rPr>
              <a:t>par</a:t>
            </a:r>
            <a:r>
              <a:rPr lang="fr-FR" sz="1200" spc="-27" dirty="0">
                <a:solidFill>
                  <a:srgbClr val="28367B"/>
                </a:solidFill>
                <a:cs typeface="Museo Sans 500"/>
              </a:rPr>
              <a:t> </a:t>
            </a:r>
            <a:r>
              <a:rPr lang="fr-FR" sz="1200" dirty="0">
                <a:solidFill>
                  <a:srgbClr val="28367B"/>
                </a:solidFill>
                <a:cs typeface="Museo Sans 500"/>
              </a:rPr>
              <a:t>le Code</a:t>
            </a:r>
            <a:r>
              <a:rPr lang="fr-FR" sz="1200" spc="-27" dirty="0">
                <a:solidFill>
                  <a:srgbClr val="28367B"/>
                </a:solidFill>
                <a:cs typeface="Museo Sans 500"/>
              </a:rPr>
              <a:t> </a:t>
            </a:r>
            <a:r>
              <a:rPr lang="fr-FR" sz="1200" spc="-9" dirty="0">
                <a:solidFill>
                  <a:srgbClr val="28367B"/>
                </a:solidFill>
                <a:cs typeface="Museo Sans 500"/>
              </a:rPr>
              <a:t>général </a:t>
            </a:r>
            <a:r>
              <a:rPr lang="fr-FR" sz="1200" dirty="0">
                <a:solidFill>
                  <a:srgbClr val="28367B"/>
                </a:solidFill>
                <a:cs typeface="Museo Sans 500"/>
              </a:rPr>
              <a:t>de</a:t>
            </a:r>
            <a:r>
              <a:rPr lang="fr-FR" sz="1200" spc="-14" dirty="0">
                <a:solidFill>
                  <a:srgbClr val="28367B"/>
                </a:solidFill>
                <a:cs typeface="Museo Sans 500"/>
              </a:rPr>
              <a:t> </a:t>
            </a:r>
            <a:r>
              <a:rPr lang="fr-FR" sz="1200" dirty="0">
                <a:solidFill>
                  <a:srgbClr val="28367B"/>
                </a:solidFill>
                <a:cs typeface="Museo Sans 500"/>
              </a:rPr>
              <a:t>la</a:t>
            </a:r>
            <a:r>
              <a:rPr lang="fr-FR" sz="1200" spc="-14" dirty="0">
                <a:solidFill>
                  <a:srgbClr val="28367B"/>
                </a:solidFill>
                <a:cs typeface="Museo Sans 500"/>
              </a:rPr>
              <a:t> </a:t>
            </a:r>
            <a:r>
              <a:rPr lang="fr-FR" sz="1200" dirty="0">
                <a:solidFill>
                  <a:srgbClr val="28367B"/>
                </a:solidFill>
                <a:cs typeface="Museo Sans 500"/>
              </a:rPr>
              <a:t>fonction</a:t>
            </a:r>
            <a:r>
              <a:rPr lang="fr-FR" sz="1200" spc="-9" dirty="0">
                <a:solidFill>
                  <a:srgbClr val="28367B"/>
                </a:solidFill>
                <a:cs typeface="Museo Sans 500"/>
              </a:rPr>
              <a:t> publique.</a:t>
            </a:r>
            <a:endParaRPr lang="fr-FR" sz="1200" dirty="0">
              <a:cs typeface="Museo Sans 500"/>
            </a:endParaRPr>
          </a:p>
          <a:p>
            <a:pPr marL="11516" marR="4607" algn="just">
              <a:lnSpc>
                <a:spcPct val="96000"/>
              </a:lnSpc>
              <a:spcBef>
                <a:spcPts val="1913"/>
              </a:spcBef>
            </a:pPr>
            <a:endParaRPr lang="fr-FR" sz="1000" dirty="0">
              <a:cs typeface="Museo Sans 500"/>
            </a:endParaRPr>
          </a:p>
        </p:txBody>
      </p:sp>
      <p:sp>
        <p:nvSpPr>
          <p:cNvPr id="64" name="ZoneTexte 63">
            <a:extLst>
              <a:ext uri="{FF2B5EF4-FFF2-40B4-BE49-F238E27FC236}">
                <a16:creationId xmlns:a16="http://schemas.microsoft.com/office/drawing/2014/main" id="{37754C7E-93C9-4414-AFF3-BCDA7D36E0E2}"/>
              </a:ext>
            </a:extLst>
          </p:cNvPr>
          <p:cNvSpPr txBox="1"/>
          <p:nvPr/>
        </p:nvSpPr>
        <p:spPr>
          <a:xfrm>
            <a:off x="8852423" y="960604"/>
            <a:ext cx="1753557" cy="421486"/>
          </a:xfrm>
          <a:prstGeom prst="rect">
            <a:avLst/>
          </a:prstGeom>
          <a:noFill/>
        </p:spPr>
        <p:txBody>
          <a:bodyPr wrap="square" lIns="0" rIns="216000" rtlCol="0">
            <a:noAutofit/>
          </a:bodyPr>
          <a:lstStyle/>
          <a:p>
            <a:pPr marL="11516" marR="4607">
              <a:spcBef>
                <a:spcPts val="91"/>
              </a:spcBef>
            </a:pPr>
            <a:r>
              <a:rPr lang="fr-FR" sz="1000" dirty="0">
                <a:solidFill>
                  <a:srgbClr val="FFFFFF"/>
                </a:solidFill>
                <a:cs typeface="Museo Sans 500"/>
              </a:rPr>
              <a:t>À</a:t>
            </a:r>
            <a:r>
              <a:rPr lang="fr-FR" sz="1000" spc="-14" dirty="0">
                <a:solidFill>
                  <a:srgbClr val="FFFFFF"/>
                </a:solidFill>
                <a:cs typeface="Museo Sans 500"/>
              </a:rPr>
              <a:t> </a:t>
            </a:r>
            <a:r>
              <a:rPr lang="fr-FR" sz="1000" dirty="0">
                <a:solidFill>
                  <a:srgbClr val="FFFFFF"/>
                </a:solidFill>
                <a:cs typeface="Museo Sans 500"/>
              </a:rPr>
              <a:t>un</a:t>
            </a:r>
            <a:r>
              <a:rPr lang="fr-FR" sz="1000" spc="-9" dirty="0">
                <a:solidFill>
                  <a:srgbClr val="FFFFFF"/>
                </a:solidFill>
                <a:cs typeface="Museo Sans 500"/>
              </a:rPr>
              <a:t> </a:t>
            </a:r>
            <a:r>
              <a:rPr lang="fr-FR" sz="1000" dirty="0">
                <a:solidFill>
                  <a:srgbClr val="FFFFFF"/>
                </a:solidFill>
                <a:cs typeface="Museo Sans 500"/>
              </a:rPr>
              <a:t>comité</a:t>
            </a:r>
            <a:r>
              <a:rPr lang="fr-FR" sz="1000" spc="-9" dirty="0">
                <a:solidFill>
                  <a:srgbClr val="FFFFFF"/>
                </a:solidFill>
                <a:cs typeface="Museo Sans 500"/>
              </a:rPr>
              <a:t> </a:t>
            </a:r>
            <a:r>
              <a:rPr lang="fr-FR" sz="1000" dirty="0">
                <a:solidFill>
                  <a:srgbClr val="FFFFFF"/>
                </a:solidFill>
                <a:cs typeface="Museo Sans 500"/>
              </a:rPr>
              <a:t>d’éthique</a:t>
            </a:r>
            <a:r>
              <a:rPr lang="fr-FR" sz="1000" spc="-14" dirty="0">
                <a:solidFill>
                  <a:srgbClr val="FFFFFF"/>
                </a:solidFill>
                <a:cs typeface="Museo Sans 500"/>
              </a:rPr>
              <a:t> </a:t>
            </a:r>
            <a:r>
              <a:rPr lang="fr-FR" sz="1000" dirty="0">
                <a:solidFill>
                  <a:srgbClr val="FFFFFF"/>
                </a:solidFill>
                <a:cs typeface="Museo Sans 500"/>
              </a:rPr>
              <a:t>de</a:t>
            </a:r>
            <a:r>
              <a:rPr lang="fr-FR" sz="1000" spc="-9" dirty="0">
                <a:solidFill>
                  <a:srgbClr val="FFFFFF"/>
                </a:solidFill>
                <a:cs typeface="Museo Sans 500"/>
              </a:rPr>
              <a:t> </a:t>
            </a:r>
            <a:r>
              <a:rPr lang="fr-FR" sz="1000" spc="-23" dirty="0">
                <a:solidFill>
                  <a:srgbClr val="FFFFFF"/>
                </a:solidFill>
                <a:cs typeface="Museo Sans 500"/>
              </a:rPr>
              <a:t>la </a:t>
            </a:r>
            <a:r>
              <a:rPr lang="fr-FR" sz="1000" dirty="0">
                <a:solidFill>
                  <a:srgbClr val="FFFFFF"/>
                </a:solidFill>
                <a:cs typeface="Museo Sans 500"/>
              </a:rPr>
              <a:t>recherche</a:t>
            </a:r>
            <a:r>
              <a:rPr lang="fr-FR" sz="1000" spc="-27" dirty="0">
                <a:solidFill>
                  <a:srgbClr val="FFFFFF"/>
                </a:solidFill>
                <a:cs typeface="Museo Sans 500"/>
              </a:rPr>
              <a:t> </a:t>
            </a:r>
            <a:r>
              <a:rPr lang="fr-FR" sz="1000" dirty="0">
                <a:solidFill>
                  <a:srgbClr val="FFFFFF"/>
                </a:solidFill>
                <a:cs typeface="Museo Sans 500"/>
              </a:rPr>
              <a:t>pour</a:t>
            </a:r>
            <a:r>
              <a:rPr lang="fr-FR" sz="1000" spc="-23" dirty="0">
                <a:solidFill>
                  <a:srgbClr val="FFFFFF"/>
                </a:solidFill>
                <a:cs typeface="Museo Sans 500"/>
              </a:rPr>
              <a:t> </a:t>
            </a:r>
            <a:r>
              <a:rPr lang="fr-FR" sz="1000" dirty="0">
                <a:solidFill>
                  <a:srgbClr val="FFFFFF"/>
                </a:solidFill>
                <a:cs typeface="Museo Sans 500"/>
              </a:rPr>
              <a:t>les</a:t>
            </a:r>
            <a:r>
              <a:rPr lang="fr-FR" sz="1000" spc="-23" dirty="0">
                <a:solidFill>
                  <a:srgbClr val="FFFFFF"/>
                </a:solidFill>
                <a:cs typeface="Museo Sans 500"/>
              </a:rPr>
              <a:t> </a:t>
            </a:r>
            <a:r>
              <a:rPr lang="fr-FR" sz="1000" spc="-9" dirty="0">
                <a:solidFill>
                  <a:srgbClr val="FFFFFF"/>
                </a:solidFill>
                <a:cs typeface="Museo Sans 500"/>
              </a:rPr>
              <a:t>questions opérationnelles.</a:t>
            </a:r>
            <a:endParaRPr lang="fr-FR" sz="1000" dirty="0">
              <a:cs typeface="Museo Sans 500"/>
            </a:endParaRPr>
          </a:p>
        </p:txBody>
      </p:sp>
      <p:sp>
        <p:nvSpPr>
          <p:cNvPr id="66" name="ZoneTexte 65">
            <a:extLst>
              <a:ext uri="{FF2B5EF4-FFF2-40B4-BE49-F238E27FC236}">
                <a16:creationId xmlns:a16="http://schemas.microsoft.com/office/drawing/2014/main" id="{E8B5D972-C489-4B9D-9F12-39468987C2EF}"/>
              </a:ext>
            </a:extLst>
          </p:cNvPr>
          <p:cNvSpPr txBox="1"/>
          <p:nvPr/>
        </p:nvSpPr>
        <p:spPr>
          <a:xfrm>
            <a:off x="7471307" y="4916907"/>
            <a:ext cx="1444795" cy="421486"/>
          </a:xfrm>
          <a:prstGeom prst="rect">
            <a:avLst/>
          </a:prstGeom>
          <a:noFill/>
        </p:spPr>
        <p:txBody>
          <a:bodyPr wrap="square" lIns="0" rIns="216000" rtlCol="0">
            <a:noAutofit/>
          </a:bodyPr>
          <a:lstStyle/>
          <a:p>
            <a:pPr marL="73129" marR="4607">
              <a:spcBef>
                <a:spcPts val="91"/>
              </a:spcBef>
            </a:pPr>
            <a:endParaRPr lang="fr-FR" sz="861" dirty="0">
              <a:cs typeface="Museo Sans 500"/>
            </a:endParaRPr>
          </a:p>
        </p:txBody>
      </p:sp>
      <p:sp>
        <p:nvSpPr>
          <p:cNvPr id="67" name="ZoneTexte 66">
            <a:extLst>
              <a:ext uri="{FF2B5EF4-FFF2-40B4-BE49-F238E27FC236}">
                <a16:creationId xmlns:a16="http://schemas.microsoft.com/office/drawing/2014/main" id="{FE3DB87A-E228-42F6-AF6F-01C6C446F930}"/>
              </a:ext>
            </a:extLst>
          </p:cNvPr>
          <p:cNvSpPr txBox="1"/>
          <p:nvPr/>
        </p:nvSpPr>
        <p:spPr>
          <a:xfrm>
            <a:off x="7418218" y="5435636"/>
            <a:ext cx="1570424" cy="421486"/>
          </a:xfrm>
          <a:prstGeom prst="rect">
            <a:avLst/>
          </a:prstGeom>
          <a:noFill/>
        </p:spPr>
        <p:txBody>
          <a:bodyPr wrap="square" lIns="0" rIns="216000" rtlCol="0">
            <a:noAutofit/>
          </a:bodyPr>
          <a:lstStyle/>
          <a:p>
            <a:pPr marL="11516" marR="4607">
              <a:spcBef>
                <a:spcPts val="91"/>
              </a:spcBef>
            </a:pPr>
            <a:r>
              <a:rPr lang="fr-FR" sz="1000" dirty="0">
                <a:solidFill>
                  <a:srgbClr val="FFFFFF"/>
                </a:solidFill>
                <a:cs typeface="Museo Sans 500"/>
              </a:rPr>
              <a:t>Promouvoir</a:t>
            </a:r>
            <a:r>
              <a:rPr lang="fr-FR" sz="1000" spc="-14" dirty="0">
                <a:solidFill>
                  <a:srgbClr val="FFFFFF"/>
                </a:solidFill>
                <a:cs typeface="Museo Sans 500"/>
              </a:rPr>
              <a:t> </a:t>
            </a:r>
            <a:r>
              <a:rPr lang="fr-FR" sz="1000" spc="-9" dirty="0">
                <a:solidFill>
                  <a:srgbClr val="FFFFFF"/>
                </a:solidFill>
                <a:cs typeface="Museo Sans 500"/>
              </a:rPr>
              <a:t>l’intégrité </a:t>
            </a:r>
            <a:r>
              <a:rPr lang="fr-FR" sz="1000" dirty="0">
                <a:solidFill>
                  <a:srgbClr val="FFFFFF"/>
                </a:solidFill>
                <a:cs typeface="Museo Sans 500"/>
              </a:rPr>
              <a:t>scientifique</a:t>
            </a:r>
            <a:r>
              <a:rPr lang="fr-FR" sz="1000" spc="-36" dirty="0">
                <a:solidFill>
                  <a:srgbClr val="FFFFFF"/>
                </a:solidFill>
                <a:cs typeface="Museo Sans 500"/>
              </a:rPr>
              <a:t> </a:t>
            </a:r>
            <a:r>
              <a:rPr lang="fr-FR" sz="1000" dirty="0">
                <a:solidFill>
                  <a:srgbClr val="FFFFFF"/>
                </a:solidFill>
                <a:cs typeface="Museo Sans 500"/>
              </a:rPr>
              <a:t>dans</a:t>
            </a:r>
            <a:r>
              <a:rPr lang="fr-FR" sz="1000" spc="-32" dirty="0">
                <a:solidFill>
                  <a:srgbClr val="FFFFFF"/>
                </a:solidFill>
                <a:cs typeface="Museo Sans 500"/>
              </a:rPr>
              <a:t> </a:t>
            </a:r>
            <a:r>
              <a:rPr lang="fr-FR" sz="1000" spc="-23" dirty="0">
                <a:solidFill>
                  <a:srgbClr val="FFFFFF"/>
                </a:solidFill>
                <a:cs typeface="Museo Sans 500"/>
              </a:rPr>
              <a:t>son </a:t>
            </a:r>
            <a:r>
              <a:rPr lang="fr-FR" sz="1000" spc="-9" dirty="0">
                <a:solidFill>
                  <a:srgbClr val="FFFFFF"/>
                </a:solidFill>
                <a:cs typeface="Museo Sans 500"/>
              </a:rPr>
              <a:t>établissement.</a:t>
            </a:r>
            <a:endParaRPr lang="fr-FR" sz="1000" dirty="0">
              <a:cs typeface="Museo Sans 500"/>
            </a:endParaRPr>
          </a:p>
        </p:txBody>
      </p:sp>
      <p:sp>
        <p:nvSpPr>
          <p:cNvPr id="68" name="ZoneTexte 67">
            <a:extLst>
              <a:ext uri="{FF2B5EF4-FFF2-40B4-BE49-F238E27FC236}">
                <a16:creationId xmlns:a16="http://schemas.microsoft.com/office/drawing/2014/main" id="{401C0318-57C7-4E2C-843E-BA6C9420CCE2}"/>
              </a:ext>
            </a:extLst>
          </p:cNvPr>
          <p:cNvSpPr txBox="1"/>
          <p:nvPr/>
        </p:nvSpPr>
        <p:spPr>
          <a:xfrm>
            <a:off x="7418218" y="5910373"/>
            <a:ext cx="1570424" cy="412020"/>
          </a:xfrm>
          <a:prstGeom prst="rect">
            <a:avLst/>
          </a:prstGeom>
          <a:noFill/>
        </p:spPr>
        <p:txBody>
          <a:bodyPr wrap="square" lIns="0" rIns="216000" rtlCol="0">
            <a:noAutofit/>
          </a:bodyPr>
          <a:lstStyle/>
          <a:p>
            <a:pPr marL="11516" marR="4607">
              <a:spcBef>
                <a:spcPts val="91"/>
              </a:spcBef>
            </a:pPr>
            <a:r>
              <a:rPr lang="fr-FR" sz="1000" dirty="0">
                <a:solidFill>
                  <a:srgbClr val="FFFFFF"/>
                </a:solidFill>
                <a:cs typeface="Museo Sans 500"/>
              </a:rPr>
              <a:t>Recevoir et instruire les signalements de manquements.</a:t>
            </a:r>
          </a:p>
        </p:txBody>
      </p:sp>
      <p:sp>
        <p:nvSpPr>
          <p:cNvPr id="69" name="ZoneTexte 68">
            <a:extLst>
              <a:ext uri="{FF2B5EF4-FFF2-40B4-BE49-F238E27FC236}">
                <a16:creationId xmlns:a16="http://schemas.microsoft.com/office/drawing/2014/main" id="{5ADE026C-43DD-46C9-A6C2-EE84357E2341}"/>
              </a:ext>
            </a:extLst>
          </p:cNvPr>
          <p:cNvSpPr txBox="1"/>
          <p:nvPr/>
        </p:nvSpPr>
        <p:spPr>
          <a:xfrm>
            <a:off x="7418218" y="4895730"/>
            <a:ext cx="1570424" cy="289534"/>
          </a:xfrm>
          <a:prstGeom prst="rect">
            <a:avLst/>
          </a:prstGeom>
          <a:noFill/>
        </p:spPr>
        <p:txBody>
          <a:bodyPr wrap="square" lIns="0" rIns="216000" rtlCol="0">
            <a:noAutofit/>
          </a:bodyPr>
          <a:lstStyle/>
          <a:p>
            <a:pPr marL="11516" marR="4607">
              <a:spcBef>
                <a:spcPts val="91"/>
              </a:spcBef>
            </a:pPr>
            <a:r>
              <a:rPr lang="fr-FR" sz="1000" dirty="0">
                <a:solidFill>
                  <a:srgbClr val="FFFFFF"/>
                </a:solidFill>
                <a:cs typeface="Museo Sans 500"/>
              </a:rPr>
              <a:t>Au référent ou référente </a:t>
            </a:r>
          </a:p>
          <a:p>
            <a:pPr marL="11516" marR="4607">
              <a:spcBef>
                <a:spcPts val="91"/>
              </a:spcBef>
            </a:pPr>
            <a:r>
              <a:rPr lang="fr-FR" sz="1000" dirty="0">
                <a:solidFill>
                  <a:srgbClr val="FFFFFF"/>
                </a:solidFill>
                <a:cs typeface="Museo Sans 500"/>
              </a:rPr>
              <a:t>à l’intégrité scientifique.</a:t>
            </a:r>
          </a:p>
        </p:txBody>
      </p:sp>
      <p:sp>
        <p:nvSpPr>
          <p:cNvPr id="70" name="ZoneTexte 69">
            <a:extLst>
              <a:ext uri="{FF2B5EF4-FFF2-40B4-BE49-F238E27FC236}">
                <a16:creationId xmlns:a16="http://schemas.microsoft.com/office/drawing/2014/main" id="{F9788B12-35ED-43A9-B228-D867AD7251CA}"/>
              </a:ext>
            </a:extLst>
          </p:cNvPr>
          <p:cNvSpPr txBox="1"/>
          <p:nvPr/>
        </p:nvSpPr>
        <p:spPr>
          <a:xfrm>
            <a:off x="2235577" y="4975027"/>
            <a:ext cx="2620268" cy="181462"/>
          </a:xfrm>
          <a:prstGeom prst="rect">
            <a:avLst/>
          </a:prstGeom>
          <a:noFill/>
        </p:spPr>
        <p:txBody>
          <a:bodyPr wrap="square" lIns="0" rIns="216000" rtlCol="0">
            <a:noAutofit/>
          </a:bodyPr>
          <a:lstStyle/>
          <a:p>
            <a:pPr marL="11516" marR="4607">
              <a:spcBef>
                <a:spcPts val="91"/>
              </a:spcBef>
            </a:pPr>
            <a:r>
              <a:rPr lang="fr-FR" sz="1000" dirty="0">
                <a:solidFill>
                  <a:srgbClr val="FFFFFF"/>
                </a:solidFill>
                <a:cs typeface="Museo Sans 500"/>
              </a:rPr>
              <a:t>Au référent ou référente déontologue.</a:t>
            </a:r>
          </a:p>
        </p:txBody>
      </p:sp>
      <p:sp>
        <p:nvSpPr>
          <p:cNvPr id="72" name="ZoneTexte 71">
            <a:extLst>
              <a:ext uri="{FF2B5EF4-FFF2-40B4-BE49-F238E27FC236}">
                <a16:creationId xmlns:a16="http://schemas.microsoft.com/office/drawing/2014/main" id="{88E82EF8-F97F-44D4-B0AC-06DA1A556A9D}"/>
              </a:ext>
            </a:extLst>
          </p:cNvPr>
          <p:cNvSpPr txBox="1"/>
          <p:nvPr/>
        </p:nvSpPr>
        <p:spPr>
          <a:xfrm>
            <a:off x="428495" y="408172"/>
            <a:ext cx="3561101" cy="2945579"/>
          </a:xfrm>
          <a:prstGeom prst="rect">
            <a:avLst/>
          </a:prstGeom>
          <a:noFill/>
        </p:spPr>
        <p:txBody>
          <a:bodyPr wrap="square" lIns="0" rIns="216000" rtlCol="0">
            <a:noAutofit/>
          </a:bodyPr>
          <a:lstStyle/>
          <a:p>
            <a:pPr marL="11516" marR="984649" lvl="0" indent="0" algn="l" defTabSz="914400" rtl="0" eaLnBrk="1" fontAlgn="auto" latinLnBrk="0" hangingPunct="1">
              <a:lnSpc>
                <a:spcPct val="100699"/>
              </a:lnSpc>
              <a:spcBef>
                <a:spcPts val="694"/>
              </a:spcBef>
              <a:spcAft>
                <a:spcPts val="0"/>
              </a:spcAft>
              <a:buClrTx/>
              <a:buSzTx/>
              <a:buFontTx/>
              <a:buNone/>
              <a:tabLst/>
              <a:defRPr/>
            </a:pPr>
            <a:r>
              <a:rPr kumimoji="0" lang="fr-FR" sz="2584" b="1" i="0" u="none" strike="noStrike" kern="1200" cap="none" spc="-9" normalizeH="0" baseline="0" noProof="0" dirty="0">
                <a:ln>
                  <a:noFill/>
                </a:ln>
                <a:solidFill>
                  <a:srgbClr val="E50051"/>
                </a:solidFill>
                <a:effectLst/>
                <a:uLnTx/>
                <a:uFillTx/>
                <a:latin typeface="Calibri" panose="020F0502020204030204"/>
                <a:ea typeface="+mn-ea"/>
                <a:cs typeface="Museo Sans 900"/>
              </a:rPr>
              <a:t>Intégrité scientifique </a:t>
            </a:r>
            <a:r>
              <a:rPr kumimoji="0" lang="fr-FR" sz="2584" b="1" i="0" u="none" strike="noStrike" kern="1200" cap="none" spc="-27" normalizeH="0" baseline="0" noProof="0" dirty="0">
                <a:ln>
                  <a:noFill/>
                </a:ln>
                <a:solidFill>
                  <a:srgbClr val="28367B"/>
                </a:solidFill>
                <a:effectLst/>
                <a:uLnTx/>
                <a:uFillTx/>
                <a:latin typeface="Calibri" panose="020F0502020204030204"/>
                <a:ea typeface="+mn-ea"/>
                <a:cs typeface="Museo Sans 900"/>
              </a:rPr>
              <a:t>Déontologie </a:t>
            </a:r>
            <a:r>
              <a:rPr kumimoji="0" lang="fr-FR" sz="2584" b="1" i="0" u="none" strike="noStrike" kern="1200" cap="none" spc="-18" normalizeH="0" baseline="0" noProof="0" dirty="0">
                <a:ln>
                  <a:noFill/>
                </a:ln>
                <a:solidFill>
                  <a:srgbClr val="009BAC"/>
                </a:solidFill>
                <a:effectLst/>
                <a:uLnTx/>
                <a:uFillTx/>
                <a:latin typeface="Calibri" panose="020F0502020204030204"/>
                <a:ea typeface="+mn-ea"/>
                <a:cs typeface="Museo Sans 900"/>
              </a:rPr>
              <a:t>Éthique</a:t>
            </a:r>
            <a:r>
              <a:rPr kumimoji="0" lang="fr-FR" sz="2584" b="1" i="0" u="none" strike="noStrike" kern="1200" cap="none" spc="-95" normalizeH="0" baseline="0" noProof="0" dirty="0">
                <a:ln>
                  <a:noFill/>
                </a:ln>
                <a:solidFill>
                  <a:srgbClr val="009BAC"/>
                </a:solidFill>
                <a:effectLst/>
                <a:uLnTx/>
                <a:uFillTx/>
                <a:latin typeface="Calibri" panose="020F0502020204030204"/>
                <a:ea typeface="+mn-ea"/>
                <a:cs typeface="Museo Sans 900"/>
              </a:rPr>
              <a:t> </a:t>
            </a:r>
            <a:r>
              <a:rPr kumimoji="0" lang="fr-FR" sz="2584" b="1" i="0" u="none" strike="noStrike" kern="1200" cap="none" spc="-23" normalizeH="0" baseline="0" noProof="0" dirty="0">
                <a:ln>
                  <a:noFill/>
                </a:ln>
                <a:solidFill>
                  <a:srgbClr val="009BAC"/>
                </a:solidFill>
                <a:effectLst/>
                <a:uLnTx/>
                <a:uFillTx/>
                <a:latin typeface="Calibri" panose="020F0502020204030204"/>
                <a:ea typeface="+mn-ea"/>
                <a:cs typeface="Museo Sans 900"/>
              </a:rPr>
              <a:t>de </a:t>
            </a:r>
            <a:r>
              <a:rPr kumimoji="0" lang="fr-FR" sz="2584" b="1" i="0" u="none" strike="noStrike" kern="1200" cap="none" spc="0" normalizeH="0" baseline="0" noProof="0" dirty="0">
                <a:ln>
                  <a:noFill/>
                </a:ln>
                <a:solidFill>
                  <a:srgbClr val="009BAC"/>
                </a:solidFill>
                <a:effectLst/>
                <a:uLnTx/>
                <a:uFillTx/>
                <a:latin typeface="Calibri" panose="020F0502020204030204"/>
                <a:ea typeface="+mn-ea"/>
                <a:cs typeface="Museo Sans 900"/>
              </a:rPr>
              <a:t>la</a:t>
            </a:r>
            <a:r>
              <a:rPr kumimoji="0" lang="fr-FR" sz="2584" b="1" i="0" u="none" strike="noStrike" kern="1200" cap="none" spc="-77" normalizeH="0" baseline="0" noProof="0" dirty="0">
                <a:ln>
                  <a:noFill/>
                </a:ln>
                <a:solidFill>
                  <a:srgbClr val="009BAC"/>
                </a:solidFill>
                <a:effectLst/>
                <a:uLnTx/>
                <a:uFillTx/>
                <a:latin typeface="Calibri" panose="020F0502020204030204"/>
                <a:ea typeface="+mn-ea"/>
                <a:cs typeface="Museo Sans 900"/>
              </a:rPr>
              <a:t> </a:t>
            </a:r>
            <a:r>
              <a:rPr kumimoji="0" lang="fr-FR" sz="2584" b="1" i="0" u="none" strike="noStrike" kern="1200" cap="none" spc="-9" normalizeH="0" baseline="0" noProof="0" dirty="0">
                <a:ln>
                  <a:noFill/>
                </a:ln>
                <a:solidFill>
                  <a:srgbClr val="009BAC"/>
                </a:solidFill>
                <a:effectLst/>
                <a:uLnTx/>
                <a:uFillTx/>
                <a:latin typeface="Calibri" panose="020F0502020204030204"/>
                <a:ea typeface="+mn-ea"/>
                <a:cs typeface="Museo Sans 900"/>
              </a:rPr>
              <a:t>recherche</a:t>
            </a:r>
            <a:endParaRPr kumimoji="0" lang="fr-FR" sz="2584" b="0" i="0" u="none" strike="noStrike" kern="1200" cap="none" spc="0" normalizeH="0" baseline="0" noProof="0" dirty="0">
              <a:ln>
                <a:noFill/>
              </a:ln>
              <a:solidFill>
                <a:prstClr val="black"/>
              </a:solidFill>
              <a:effectLst/>
              <a:uLnTx/>
              <a:uFillTx/>
              <a:latin typeface="Calibri" panose="020F0502020204030204"/>
              <a:ea typeface="+mn-ea"/>
              <a:cs typeface="Museo Sans 900"/>
            </a:endParaRPr>
          </a:p>
          <a:p>
            <a:pPr marL="11516" marR="942038" lvl="0" indent="0" algn="l" defTabSz="914400" rtl="0" eaLnBrk="1" fontAlgn="auto" latinLnBrk="0" hangingPunct="1">
              <a:lnSpc>
                <a:spcPct val="100699"/>
              </a:lnSpc>
              <a:spcBef>
                <a:spcPts val="771"/>
              </a:spcBef>
              <a:spcAft>
                <a:spcPts val="0"/>
              </a:spcAft>
              <a:buClrTx/>
              <a:buSzTx/>
              <a:buFontTx/>
              <a:buNone/>
              <a:tabLst/>
              <a:defRPr/>
            </a:pPr>
            <a:r>
              <a:rPr kumimoji="0" lang="fr-FR" sz="2584" b="1" i="0" u="none" strike="noStrike" kern="1200" cap="none" spc="-9" normalizeH="0" baseline="0" noProof="0" dirty="0">
                <a:ln>
                  <a:noFill/>
                </a:ln>
                <a:solidFill>
                  <a:srgbClr val="9D9D9C"/>
                </a:solidFill>
                <a:effectLst/>
                <a:uLnTx/>
                <a:uFillTx/>
                <a:latin typeface="Calibri" panose="020F0502020204030204"/>
                <a:ea typeface="+mn-ea"/>
                <a:cs typeface="Museo Sans 900"/>
              </a:rPr>
              <a:t>Quelles </a:t>
            </a:r>
            <a:r>
              <a:rPr kumimoji="0" lang="fr-FR" sz="2584" b="1" i="0" u="none" strike="noStrike" kern="1200" cap="none" spc="-23" normalizeH="0" baseline="0" noProof="0" dirty="0">
                <a:ln>
                  <a:noFill/>
                </a:ln>
                <a:solidFill>
                  <a:srgbClr val="9D9D9C"/>
                </a:solidFill>
                <a:effectLst/>
                <a:uLnTx/>
                <a:uFillTx/>
                <a:latin typeface="Calibri" panose="020F0502020204030204"/>
                <a:ea typeface="+mn-ea"/>
                <a:cs typeface="Museo Sans 900"/>
              </a:rPr>
              <a:t>différences</a:t>
            </a:r>
            <a:r>
              <a:rPr kumimoji="0" lang="fr-FR" sz="2584" b="1" i="0" u="none" strike="noStrike" kern="1200" cap="none" spc="-73" normalizeH="0" baseline="0" noProof="0" dirty="0">
                <a:ln>
                  <a:noFill/>
                </a:ln>
                <a:solidFill>
                  <a:srgbClr val="9D9D9C"/>
                </a:solidFill>
                <a:effectLst/>
                <a:uLnTx/>
                <a:uFillTx/>
                <a:latin typeface="Calibri" panose="020F0502020204030204"/>
                <a:ea typeface="+mn-ea"/>
                <a:cs typeface="Museo Sans 900"/>
              </a:rPr>
              <a:t> </a:t>
            </a:r>
            <a:r>
              <a:rPr kumimoji="0" lang="fr-FR" sz="2584" b="1" i="0" u="none" strike="noStrike" kern="1200" cap="none" spc="-45" normalizeH="0" baseline="0" noProof="0" dirty="0">
                <a:ln>
                  <a:noFill/>
                </a:ln>
                <a:solidFill>
                  <a:srgbClr val="9D9D9C"/>
                </a:solidFill>
                <a:effectLst/>
                <a:uLnTx/>
                <a:uFillTx/>
                <a:latin typeface="Calibri" panose="020F0502020204030204"/>
                <a:ea typeface="+mn-ea"/>
                <a:cs typeface="Museo Sans 900"/>
              </a:rPr>
              <a:t>?</a:t>
            </a:r>
            <a:endParaRPr kumimoji="0" lang="fr-FR" sz="2584" b="0" i="0" u="none" strike="noStrike" kern="1200" cap="none" spc="0" normalizeH="0" baseline="0" noProof="0" dirty="0">
              <a:ln>
                <a:noFill/>
              </a:ln>
              <a:solidFill>
                <a:prstClr val="black"/>
              </a:solidFill>
              <a:effectLst/>
              <a:uLnTx/>
              <a:uFillTx/>
              <a:latin typeface="Calibri" panose="020F0502020204030204"/>
              <a:ea typeface="+mn-ea"/>
              <a:cs typeface="Museo Sans 900"/>
            </a:endParaRPr>
          </a:p>
        </p:txBody>
      </p:sp>
    </p:spTree>
    <p:extLst>
      <p:ext uri="{BB962C8B-B14F-4D97-AF65-F5344CB8AC3E}">
        <p14:creationId xmlns:p14="http://schemas.microsoft.com/office/powerpoint/2010/main" val="313764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ZoneTexte 49">
            <a:extLst>
              <a:ext uri="{FF2B5EF4-FFF2-40B4-BE49-F238E27FC236}">
                <a16:creationId xmlns:a16="http://schemas.microsoft.com/office/drawing/2014/main" id="{D54AD692-B802-4CC8-AA68-F8B112A13E76}"/>
              </a:ext>
            </a:extLst>
          </p:cNvPr>
          <p:cNvSpPr txBox="1"/>
          <p:nvPr/>
        </p:nvSpPr>
        <p:spPr>
          <a:xfrm>
            <a:off x="421532" y="433910"/>
            <a:ext cx="3986421" cy="2945579"/>
          </a:xfrm>
          <a:prstGeom prst="rect">
            <a:avLst/>
          </a:prstGeom>
          <a:noFill/>
        </p:spPr>
        <p:txBody>
          <a:bodyPr wrap="square" lIns="0" rIns="216000" rtlCol="0">
            <a:noAutofit/>
          </a:bodyPr>
          <a:lstStyle/>
          <a:p>
            <a:pPr marL="11516" marR="984649" lvl="0" indent="0" algn="l" defTabSz="914400" rtl="0" eaLnBrk="1" fontAlgn="auto" latinLnBrk="0" hangingPunct="1">
              <a:lnSpc>
                <a:spcPct val="100000"/>
              </a:lnSpc>
              <a:spcBef>
                <a:spcPts val="0"/>
              </a:spcBef>
              <a:spcAft>
                <a:spcPts val="0"/>
              </a:spcAft>
              <a:buClrTx/>
              <a:buSzTx/>
              <a:buFontTx/>
              <a:buNone/>
              <a:tabLst/>
              <a:defRPr/>
            </a:pPr>
            <a:r>
              <a:rPr kumimoji="0" lang="fr-FR" sz="2584" b="1" i="0" u="none" strike="noStrike" kern="1200" cap="none" spc="-9" normalizeH="0" baseline="0" noProof="0" dirty="0">
                <a:ln>
                  <a:noFill/>
                </a:ln>
                <a:solidFill>
                  <a:srgbClr val="E50051"/>
                </a:solidFill>
                <a:effectLst/>
                <a:uLnTx/>
                <a:uFillTx/>
                <a:latin typeface="Calibri" panose="020F0502020204030204"/>
                <a:ea typeface="+mn-ea"/>
                <a:cs typeface="Museo Sans 900"/>
              </a:rPr>
              <a:t>Intégrité </a:t>
            </a:r>
          </a:p>
          <a:p>
            <a:pPr marL="11516" marR="984649" lvl="0" indent="0" algn="l" defTabSz="914400" rtl="0" eaLnBrk="1" fontAlgn="auto" latinLnBrk="0" hangingPunct="1">
              <a:lnSpc>
                <a:spcPct val="100000"/>
              </a:lnSpc>
              <a:spcBef>
                <a:spcPts val="0"/>
              </a:spcBef>
              <a:spcAft>
                <a:spcPts val="0"/>
              </a:spcAft>
              <a:buClrTx/>
              <a:buSzTx/>
              <a:buFontTx/>
              <a:buNone/>
              <a:tabLst/>
              <a:defRPr/>
            </a:pPr>
            <a:r>
              <a:rPr kumimoji="0" lang="fr-FR" sz="2584" b="1" i="0" u="none" strike="noStrike" kern="1200" cap="none" spc="-9" normalizeH="0" baseline="0" noProof="0" dirty="0">
                <a:ln>
                  <a:noFill/>
                </a:ln>
                <a:solidFill>
                  <a:srgbClr val="E50051"/>
                </a:solidFill>
                <a:effectLst/>
                <a:uLnTx/>
                <a:uFillTx/>
                <a:latin typeface="Calibri" panose="020F0502020204030204"/>
                <a:ea typeface="+mn-ea"/>
                <a:cs typeface="Museo Sans 900"/>
              </a:rPr>
              <a:t>scientifique </a:t>
            </a:r>
            <a:r>
              <a:rPr kumimoji="0" lang="fr-FR" sz="2584" b="1" i="0" u="none" strike="noStrike" kern="1200" cap="none" spc="-27" normalizeH="0" baseline="0" noProof="0" dirty="0">
                <a:ln>
                  <a:noFill/>
                </a:ln>
                <a:solidFill>
                  <a:srgbClr val="28367B"/>
                </a:solidFill>
                <a:effectLst/>
                <a:uLnTx/>
                <a:uFillTx/>
                <a:latin typeface="Calibri" panose="020F0502020204030204"/>
                <a:ea typeface="+mn-ea"/>
                <a:cs typeface="Museo Sans 900"/>
              </a:rPr>
              <a:t>Déontologie </a:t>
            </a:r>
          </a:p>
          <a:p>
            <a:pPr marL="11516" marR="984649" lvl="0" indent="0" algn="l" defTabSz="914400" rtl="0" eaLnBrk="1" fontAlgn="auto" latinLnBrk="0" hangingPunct="1">
              <a:lnSpc>
                <a:spcPct val="100000"/>
              </a:lnSpc>
              <a:spcBef>
                <a:spcPts val="0"/>
              </a:spcBef>
              <a:spcAft>
                <a:spcPts val="0"/>
              </a:spcAft>
              <a:buClrTx/>
              <a:buSzTx/>
              <a:buFontTx/>
              <a:buNone/>
              <a:tabLst/>
              <a:defRPr/>
            </a:pPr>
            <a:r>
              <a:rPr kumimoji="0" lang="fr-FR" sz="2584" b="1" i="0" u="none" strike="noStrike" kern="1200" cap="none" spc="-18" normalizeH="0" baseline="0" noProof="0" dirty="0">
                <a:ln>
                  <a:noFill/>
                </a:ln>
                <a:solidFill>
                  <a:srgbClr val="009BAC"/>
                </a:solidFill>
                <a:effectLst/>
                <a:uLnTx/>
                <a:uFillTx/>
                <a:latin typeface="Calibri" panose="020F0502020204030204"/>
                <a:ea typeface="+mn-ea"/>
                <a:cs typeface="Museo Sans 900"/>
              </a:rPr>
              <a:t>Éthique</a:t>
            </a:r>
            <a:r>
              <a:rPr kumimoji="0" lang="fr-FR" sz="2584" b="1" i="0" u="none" strike="noStrike" kern="1200" cap="none" spc="-95" normalizeH="0" baseline="0" noProof="0" dirty="0">
                <a:ln>
                  <a:noFill/>
                </a:ln>
                <a:solidFill>
                  <a:srgbClr val="009BAC"/>
                </a:solidFill>
                <a:effectLst/>
                <a:uLnTx/>
                <a:uFillTx/>
                <a:latin typeface="Calibri" panose="020F0502020204030204"/>
                <a:ea typeface="+mn-ea"/>
                <a:cs typeface="Museo Sans 900"/>
              </a:rPr>
              <a:t> </a:t>
            </a:r>
            <a:r>
              <a:rPr kumimoji="0" lang="fr-FR" sz="2584" b="1" i="0" u="none" strike="noStrike" kern="1200" cap="none" spc="-23" normalizeH="0" baseline="0" noProof="0" dirty="0">
                <a:ln>
                  <a:noFill/>
                </a:ln>
                <a:solidFill>
                  <a:srgbClr val="009BAC"/>
                </a:solidFill>
                <a:effectLst/>
                <a:uLnTx/>
                <a:uFillTx/>
                <a:latin typeface="Calibri" panose="020F0502020204030204"/>
                <a:ea typeface="+mn-ea"/>
                <a:cs typeface="Museo Sans 900"/>
              </a:rPr>
              <a:t>de </a:t>
            </a:r>
            <a:r>
              <a:rPr kumimoji="0" lang="fr-FR" sz="2584" b="1" i="0" u="none" strike="noStrike" kern="1200" cap="none" spc="0" normalizeH="0" baseline="0" noProof="0" dirty="0">
                <a:ln>
                  <a:noFill/>
                </a:ln>
                <a:solidFill>
                  <a:srgbClr val="009BAC"/>
                </a:solidFill>
                <a:effectLst/>
                <a:uLnTx/>
                <a:uFillTx/>
                <a:latin typeface="Calibri" panose="020F0502020204030204"/>
                <a:ea typeface="+mn-ea"/>
                <a:cs typeface="Museo Sans 900"/>
              </a:rPr>
              <a:t>la</a:t>
            </a:r>
            <a:r>
              <a:rPr kumimoji="0" lang="fr-FR" sz="2584" b="1" i="0" u="none" strike="noStrike" kern="1200" cap="none" spc="-77" normalizeH="0" baseline="0" noProof="0" dirty="0">
                <a:ln>
                  <a:noFill/>
                </a:ln>
                <a:solidFill>
                  <a:srgbClr val="009BAC"/>
                </a:solidFill>
                <a:effectLst/>
                <a:uLnTx/>
                <a:uFillTx/>
                <a:latin typeface="Calibri" panose="020F0502020204030204"/>
                <a:ea typeface="+mn-ea"/>
                <a:cs typeface="Museo Sans 900"/>
              </a:rPr>
              <a:t> </a:t>
            </a:r>
            <a:r>
              <a:rPr kumimoji="0" lang="fr-FR" sz="2584" b="1" i="0" u="none" strike="noStrike" kern="1200" cap="none" spc="-9" normalizeH="0" baseline="0" noProof="0" dirty="0">
                <a:ln>
                  <a:noFill/>
                </a:ln>
                <a:solidFill>
                  <a:srgbClr val="009BAC"/>
                </a:solidFill>
                <a:effectLst/>
                <a:uLnTx/>
                <a:uFillTx/>
                <a:latin typeface="Calibri" panose="020F0502020204030204"/>
                <a:ea typeface="+mn-ea"/>
                <a:cs typeface="Museo Sans 900"/>
              </a:rPr>
              <a:t>recherche</a:t>
            </a:r>
            <a:endParaRPr kumimoji="0" lang="fr-FR" sz="2584" b="0" i="0" u="none" strike="noStrike" kern="1200" cap="none" spc="0" normalizeH="0" baseline="0" noProof="0" dirty="0">
              <a:ln>
                <a:noFill/>
              </a:ln>
              <a:solidFill>
                <a:prstClr val="black"/>
              </a:solidFill>
              <a:effectLst/>
              <a:uLnTx/>
              <a:uFillTx/>
              <a:latin typeface="Calibri" panose="020F0502020204030204"/>
              <a:ea typeface="+mn-ea"/>
              <a:cs typeface="Museo Sans 900"/>
            </a:endParaRPr>
          </a:p>
          <a:p>
            <a:pPr marL="11516" marR="942038" lvl="0" indent="0" algn="l" defTabSz="914400" rtl="0" eaLnBrk="1" fontAlgn="auto" latinLnBrk="0" hangingPunct="1">
              <a:lnSpc>
                <a:spcPct val="100699"/>
              </a:lnSpc>
              <a:spcBef>
                <a:spcPts val="771"/>
              </a:spcBef>
              <a:spcAft>
                <a:spcPts val="0"/>
              </a:spcAft>
              <a:buClrTx/>
              <a:buSzTx/>
              <a:buFontTx/>
              <a:buNone/>
              <a:tabLst/>
              <a:defRPr/>
            </a:pPr>
            <a:r>
              <a:rPr kumimoji="0" lang="fr-FR" sz="2584" b="1" i="0" u="none" strike="noStrike" kern="1200" cap="none" spc="-9" normalizeH="0" baseline="0" noProof="0" dirty="0">
                <a:ln>
                  <a:noFill/>
                </a:ln>
                <a:solidFill>
                  <a:srgbClr val="9D9D9C"/>
                </a:solidFill>
                <a:effectLst/>
                <a:uLnTx/>
                <a:uFillTx/>
                <a:latin typeface="Calibri" panose="020F0502020204030204"/>
                <a:ea typeface="+mn-ea"/>
                <a:cs typeface="Museo Sans 900"/>
              </a:rPr>
              <a:t>En pratique quelles questions se rapportent à quoi ? Exemples</a:t>
            </a:r>
            <a:endParaRPr kumimoji="0" lang="fr-FR" sz="2584" b="0" i="0" u="none" strike="noStrike" kern="1200" cap="none" spc="0" normalizeH="0" baseline="0" noProof="0" dirty="0">
              <a:ln>
                <a:noFill/>
              </a:ln>
              <a:solidFill>
                <a:prstClr val="black"/>
              </a:solidFill>
              <a:effectLst/>
              <a:uLnTx/>
              <a:uFillTx/>
              <a:latin typeface="Calibri" panose="020F0502020204030204"/>
              <a:ea typeface="+mn-ea"/>
              <a:cs typeface="Museo Sans 900"/>
            </a:endParaRPr>
          </a:p>
        </p:txBody>
      </p:sp>
      <p:graphicFrame>
        <p:nvGraphicFramePr>
          <p:cNvPr id="57" name="Diagramme 56">
            <a:extLst>
              <a:ext uri="{FF2B5EF4-FFF2-40B4-BE49-F238E27FC236}">
                <a16:creationId xmlns:a16="http://schemas.microsoft.com/office/drawing/2014/main" id="{CDD80C6B-A515-4ADA-8CEA-D7E4B285C44E}"/>
              </a:ext>
            </a:extLst>
          </p:cNvPr>
          <p:cNvGraphicFramePr/>
          <p:nvPr>
            <p:extLst>
              <p:ext uri="{D42A27DB-BD31-4B8C-83A1-F6EECF244321}">
                <p14:modId xmlns:p14="http://schemas.microsoft.com/office/powerpoint/2010/main" val="1231504046"/>
              </p:ext>
            </p:extLst>
          </p:nvPr>
        </p:nvGraphicFramePr>
        <p:xfrm>
          <a:off x="2802085" y="284522"/>
          <a:ext cx="6820690" cy="6096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object 19"/>
          <p:cNvSpPr txBox="1"/>
          <p:nvPr/>
        </p:nvSpPr>
        <p:spPr>
          <a:xfrm>
            <a:off x="5048631" y="1207187"/>
            <a:ext cx="2442060" cy="442516"/>
          </a:xfrm>
          <a:prstGeom prst="rect">
            <a:avLst/>
          </a:prstGeom>
        </p:spPr>
        <p:txBody>
          <a:bodyPr vert="horz" wrap="square" lIns="0" tIns="11516" rIns="0" bIns="0" rtlCol="0">
            <a:spAutoFit/>
          </a:bodyPr>
          <a:lstStyle/>
          <a:p>
            <a:pPr marL="11516" marR="4607">
              <a:spcBef>
                <a:spcPts val="91"/>
              </a:spcBef>
            </a:pPr>
            <a:r>
              <a:rPr lang="fr-FR" sz="1400" dirty="0">
                <a:solidFill>
                  <a:srgbClr val="009BAC"/>
                </a:solidFill>
                <a:cs typeface="Museo Sans 500"/>
              </a:rPr>
              <a:t>le consentement libre et éclairé des participantes et participants.</a:t>
            </a:r>
          </a:p>
        </p:txBody>
      </p:sp>
      <p:sp>
        <p:nvSpPr>
          <p:cNvPr id="40" name="object 18"/>
          <p:cNvSpPr txBox="1"/>
          <p:nvPr/>
        </p:nvSpPr>
        <p:spPr>
          <a:xfrm>
            <a:off x="5595143" y="556111"/>
            <a:ext cx="1134133" cy="548300"/>
          </a:xfrm>
          <a:prstGeom prst="rect">
            <a:avLst/>
          </a:prstGeom>
        </p:spPr>
        <p:txBody>
          <a:bodyPr vert="horz" wrap="square" lIns="0" tIns="85797" rIns="0" bIns="0" rtlCol="0">
            <a:spAutoFit/>
          </a:bodyPr>
          <a:lstStyle/>
          <a:p>
            <a:pPr marL="11516" algn="ctr">
              <a:spcBef>
                <a:spcPts val="585"/>
              </a:spcBef>
            </a:pPr>
            <a:r>
              <a:rPr lang="fr-FR" sz="1500" b="1" dirty="0">
                <a:solidFill>
                  <a:srgbClr val="009BAC"/>
                </a:solidFill>
                <a:cs typeface="Museo Sans 900"/>
              </a:rPr>
              <a:t>Éthique de la recherche</a:t>
            </a:r>
            <a:endParaRPr sz="1500" dirty="0">
              <a:solidFill>
                <a:srgbClr val="009BAC"/>
              </a:solidFill>
              <a:cs typeface="Museo Sans 900"/>
            </a:endParaRPr>
          </a:p>
        </p:txBody>
      </p:sp>
      <p:sp>
        <p:nvSpPr>
          <p:cNvPr id="41" name="object 19"/>
          <p:cNvSpPr txBox="1"/>
          <p:nvPr/>
        </p:nvSpPr>
        <p:spPr>
          <a:xfrm>
            <a:off x="4402841" y="4556131"/>
            <a:ext cx="1537721" cy="442516"/>
          </a:xfrm>
          <a:prstGeom prst="rect">
            <a:avLst/>
          </a:prstGeom>
        </p:spPr>
        <p:txBody>
          <a:bodyPr vert="horz" wrap="square" lIns="0" tIns="11516" rIns="0" bIns="0" rtlCol="0">
            <a:spAutoFit/>
          </a:bodyPr>
          <a:lstStyle/>
          <a:p>
            <a:pPr marL="11516" marR="4607">
              <a:spcBef>
                <a:spcPts val="91"/>
              </a:spcBef>
            </a:pPr>
            <a:r>
              <a:rPr lang="fr-FR" sz="1400" dirty="0">
                <a:solidFill>
                  <a:srgbClr val="28367B"/>
                </a:solidFill>
                <a:cs typeface="Museo Sans 500"/>
              </a:rPr>
              <a:t>la bonne gestion du cumul d’activités</a:t>
            </a:r>
          </a:p>
        </p:txBody>
      </p:sp>
      <p:sp>
        <p:nvSpPr>
          <p:cNvPr id="42" name="object 18"/>
          <p:cNvSpPr txBox="1"/>
          <p:nvPr/>
        </p:nvSpPr>
        <p:spPr>
          <a:xfrm>
            <a:off x="4038763" y="3340522"/>
            <a:ext cx="1379058" cy="317467"/>
          </a:xfrm>
          <a:prstGeom prst="rect">
            <a:avLst/>
          </a:prstGeom>
        </p:spPr>
        <p:txBody>
          <a:bodyPr vert="horz" wrap="square" lIns="0" tIns="85797" rIns="0" bIns="0" rtlCol="0">
            <a:spAutoFit/>
          </a:bodyPr>
          <a:lstStyle/>
          <a:p>
            <a:pPr marL="11516">
              <a:spcBef>
                <a:spcPts val="585"/>
              </a:spcBef>
            </a:pPr>
            <a:r>
              <a:rPr lang="fr-FR" sz="1500" b="1" dirty="0">
                <a:solidFill>
                  <a:srgbClr val="28367B"/>
                </a:solidFill>
                <a:cs typeface="Museo Sans 900"/>
              </a:rPr>
              <a:t>Déontologie</a:t>
            </a:r>
            <a:endParaRPr sz="1500" dirty="0">
              <a:solidFill>
                <a:srgbClr val="28367B"/>
              </a:solidFill>
              <a:cs typeface="Museo Sans 900"/>
            </a:endParaRPr>
          </a:p>
        </p:txBody>
      </p:sp>
      <p:sp>
        <p:nvSpPr>
          <p:cNvPr id="44" name="object 18"/>
          <p:cNvSpPr txBox="1"/>
          <p:nvPr/>
        </p:nvSpPr>
        <p:spPr>
          <a:xfrm>
            <a:off x="7306136" y="2950956"/>
            <a:ext cx="1419674" cy="548300"/>
          </a:xfrm>
          <a:prstGeom prst="rect">
            <a:avLst/>
          </a:prstGeom>
        </p:spPr>
        <p:txBody>
          <a:bodyPr vert="horz" wrap="square" lIns="0" tIns="85797" rIns="0" bIns="0" rtlCol="0">
            <a:spAutoFit/>
          </a:bodyPr>
          <a:lstStyle/>
          <a:p>
            <a:pPr marL="11516" algn="ctr">
              <a:spcBef>
                <a:spcPts val="585"/>
              </a:spcBef>
            </a:pPr>
            <a:r>
              <a:rPr lang="fr-FR" sz="1500" b="1" dirty="0">
                <a:solidFill>
                  <a:srgbClr val="E50051"/>
                </a:solidFill>
                <a:cs typeface="Museo Sans 900"/>
              </a:rPr>
              <a:t>Intégrité scientifique</a:t>
            </a:r>
            <a:endParaRPr sz="1500" dirty="0">
              <a:solidFill>
                <a:srgbClr val="E50051"/>
              </a:solidFill>
              <a:cs typeface="Museo Sans 900"/>
            </a:endParaRPr>
          </a:p>
        </p:txBody>
      </p:sp>
      <p:sp>
        <p:nvSpPr>
          <p:cNvPr id="23" name="object 19"/>
          <p:cNvSpPr txBox="1"/>
          <p:nvPr/>
        </p:nvSpPr>
        <p:spPr>
          <a:xfrm>
            <a:off x="4681166" y="1776368"/>
            <a:ext cx="1225771" cy="657959"/>
          </a:xfrm>
          <a:prstGeom prst="rect">
            <a:avLst/>
          </a:prstGeom>
        </p:spPr>
        <p:txBody>
          <a:bodyPr vert="horz" wrap="square" lIns="0" tIns="11516" rIns="0" bIns="0" rtlCol="0">
            <a:spAutoFit/>
          </a:bodyPr>
          <a:lstStyle/>
          <a:p>
            <a:pPr marL="11516" marR="4607">
              <a:spcBef>
                <a:spcPts val="91"/>
              </a:spcBef>
            </a:pPr>
            <a:r>
              <a:rPr lang="fr-FR" sz="1400" dirty="0">
                <a:solidFill>
                  <a:srgbClr val="009BAC"/>
                </a:solidFill>
                <a:cs typeface="Museo Sans 500"/>
              </a:rPr>
              <a:t>le respect de la confidentialité (RGPD)</a:t>
            </a:r>
          </a:p>
        </p:txBody>
      </p:sp>
      <p:sp>
        <p:nvSpPr>
          <p:cNvPr id="24" name="object 19"/>
          <p:cNvSpPr txBox="1"/>
          <p:nvPr/>
        </p:nvSpPr>
        <p:spPr>
          <a:xfrm>
            <a:off x="6652547" y="3811101"/>
            <a:ext cx="1085654" cy="886227"/>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la façon la </a:t>
            </a:r>
          </a:p>
          <a:p>
            <a:pPr marL="11516" marR="4607">
              <a:spcBef>
                <a:spcPts val="91"/>
              </a:spcBef>
            </a:pPr>
            <a:r>
              <a:rPr lang="fr-FR" sz="1400" dirty="0">
                <a:solidFill>
                  <a:srgbClr val="E50051"/>
                </a:solidFill>
                <a:cs typeface="Museo Sans 500"/>
              </a:rPr>
              <a:t>plus honnête de présenter mes résultats </a:t>
            </a:r>
          </a:p>
        </p:txBody>
      </p:sp>
      <p:sp>
        <p:nvSpPr>
          <p:cNvPr id="26" name="object 19"/>
          <p:cNvSpPr txBox="1"/>
          <p:nvPr/>
        </p:nvSpPr>
        <p:spPr>
          <a:xfrm>
            <a:off x="7817024" y="4124744"/>
            <a:ext cx="1599602" cy="657959"/>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la qualité d’un traite-ment statistique dans une publication</a:t>
            </a:r>
          </a:p>
        </p:txBody>
      </p:sp>
      <p:sp>
        <p:nvSpPr>
          <p:cNvPr id="27" name="object 19"/>
          <p:cNvSpPr txBox="1"/>
          <p:nvPr/>
        </p:nvSpPr>
        <p:spPr>
          <a:xfrm>
            <a:off x="7666291" y="3561763"/>
            <a:ext cx="1744032" cy="442516"/>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l’ajout ou non d’un coauteur à un article </a:t>
            </a:r>
          </a:p>
        </p:txBody>
      </p:sp>
      <p:sp>
        <p:nvSpPr>
          <p:cNvPr id="28" name="object 19"/>
          <p:cNvSpPr txBox="1"/>
          <p:nvPr/>
        </p:nvSpPr>
        <p:spPr>
          <a:xfrm>
            <a:off x="7096470" y="5370329"/>
            <a:ext cx="1735642" cy="657959"/>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les bonnes pratiques d’utilisation d’IA dans mes recherches</a:t>
            </a:r>
          </a:p>
        </p:txBody>
      </p:sp>
      <p:sp>
        <p:nvSpPr>
          <p:cNvPr id="29" name="object 19"/>
          <p:cNvSpPr txBox="1"/>
          <p:nvPr/>
        </p:nvSpPr>
        <p:spPr>
          <a:xfrm>
            <a:off x="6612279" y="4855042"/>
            <a:ext cx="1921444" cy="442516"/>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la fiabilité des données de recherche d’un collègue</a:t>
            </a:r>
          </a:p>
        </p:txBody>
      </p:sp>
      <p:sp>
        <p:nvSpPr>
          <p:cNvPr id="31" name="object 19"/>
          <p:cNvSpPr txBox="1"/>
          <p:nvPr/>
        </p:nvSpPr>
        <p:spPr>
          <a:xfrm>
            <a:off x="3627672" y="3886548"/>
            <a:ext cx="1932189" cy="670783"/>
          </a:xfrm>
          <a:prstGeom prst="rect">
            <a:avLst/>
          </a:prstGeom>
        </p:spPr>
        <p:txBody>
          <a:bodyPr vert="horz" wrap="square" lIns="0" tIns="11516" rIns="0" bIns="0" rtlCol="0">
            <a:spAutoFit/>
          </a:bodyPr>
          <a:lstStyle/>
          <a:p>
            <a:pPr marL="11516" marR="4607">
              <a:spcBef>
                <a:spcPts val="91"/>
              </a:spcBef>
            </a:pPr>
            <a:r>
              <a:rPr lang="fr-FR" sz="1400" dirty="0">
                <a:solidFill>
                  <a:srgbClr val="28367B"/>
                </a:solidFill>
                <a:cs typeface="Museo Sans 500"/>
              </a:rPr>
              <a:t>L’impartialité d’un processus de recrutement</a:t>
            </a:r>
          </a:p>
          <a:p>
            <a:pPr marL="11516" marR="4607">
              <a:spcBef>
                <a:spcPts val="91"/>
              </a:spcBef>
            </a:pPr>
            <a:endParaRPr lang="fr-FR" sz="1400" dirty="0">
              <a:solidFill>
                <a:srgbClr val="28367B"/>
              </a:solidFill>
              <a:cs typeface="Museo Sans 500"/>
            </a:endParaRPr>
          </a:p>
        </p:txBody>
      </p:sp>
      <p:sp>
        <p:nvSpPr>
          <p:cNvPr id="32" name="object 19"/>
          <p:cNvSpPr txBox="1"/>
          <p:nvPr/>
        </p:nvSpPr>
        <p:spPr>
          <a:xfrm>
            <a:off x="4048930" y="5230127"/>
            <a:ext cx="1576873" cy="442516"/>
          </a:xfrm>
          <a:prstGeom prst="rect">
            <a:avLst/>
          </a:prstGeom>
        </p:spPr>
        <p:txBody>
          <a:bodyPr vert="horz" wrap="square" lIns="0" tIns="11516" rIns="0" bIns="0" rtlCol="0">
            <a:spAutoFit/>
          </a:bodyPr>
          <a:lstStyle/>
          <a:p>
            <a:pPr marL="11516" marR="4607">
              <a:spcBef>
                <a:spcPts val="91"/>
              </a:spcBef>
            </a:pPr>
            <a:r>
              <a:rPr lang="fr-FR" sz="1400" dirty="0">
                <a:solidFill>
                  <a:srgbClr val="28367B"/>
                </a:solidFill>
                <a:cs typeface="Museo Sans 500"/>
              </a:rPr>
              <a:t>l’usage de ma liberté académique</a:t>
            </a:r>
          </a:p>
        </p:txBody>
      </p:sp>
      <p:sp>
        <p:nvSpPr>
          <p:cNvPr id="38" name="object 19"/>
          <p:cNvSpPr txBox="1"/>
          <p:nvPr/>
        </p:nvSpPr>
        <p:spPr>
          <a:xfrm>
            <a:off x="5922731" y="1697120"/>
            <a:ext cx="1948874" cy="442516"/>
          </a:xfrm>
          <a:prstGeom prst="rect">
            <a:avLst/>
          </a:prstGeom>
        </p:spPr>
        <p:txBody>
          <a:bodyPr vert="horz" wrap="square" lIns="0" tIns="11516" rIns="0" bIns="0" rtlCol="0">
            <a:spAutoFit/>
          </a:bodyPr>
          <a:lstStyle/>
          <a:p>
            <a:pPr marL="11516" marR="4607">
              <a:spcBef>
                <a:spcPts val="91"/>
              </a:spcBef>
            </a:pPr>
            <a:r>
              <a:rPr lang="fr-FR" sz="1400" dirty="0">
                <a:solidFill>
                  <a:srgbClr val="009BAC"/>
                </a:solidFill>
                <a:cs typeface="Museo Sans 500"/>
              </a:rPr>
              <a:t>l’impact environnemental de mes recherches</a:t>
            </a:r>
          </a:p>
        </p:txBody>
      </p:sp>
      <p:sp>
        <p:nvSpPr>
          <p:cNvPr id="43" name="object 19"/>
          <p:cNvSpPr txBox="1"/>
          <p:nvPr/>
        </p:nvSpPr>
        <p:spPr>
          <a:xfrm>
            <a:off x="5571153" y="2300779"/>
            <a:ext cx="1927926" cy="657959"/>
          </a:xfrm>
          <a:prstGeom prst="rect">
            <a:avLst/>
          </a:prstGeom>
        </p:spPr>
        <p:txBody>
          <a:bodyPr vert="horz" wrap="square" lIns="0" tIns="11516" rIns="0" bIns="0" rtlCol="0">
            <a:spAutoFit/>
          </a:bodyPr>
          <a:lstStyle/>
          <a:p>
            <a:pPr marL="11516" marR="4607">
              <a:spcBef>
                <a:spcPts val="91"/>
              </a:spcBef>
            </a:pPr>
            <a:r>
              <a:rPr lang="fr-FR" sz="1400" dirty="0">
                <a:solidFill>
                  <a:srgbClr val="009BAC"/>
                </a:solidFill>
                <a:cs typeface="Museo Sans 500"/>
              </a:rPr>
              <a:t>le bien-être des animaux dans le cadre de mes expériences</a:t>
            </a:r>
          </a:p>
        </p:txBody>
      </p:sp>
      <p:grpSp>
        <p:nvGrpSpPr>
          <p:cNvPr id="6" name="Groupe 5">
            <a:extLst>
              <a:ext uri="{FF2B5EF4-FFF2-40B4-BE49-F238E27FC236}">
                <a16:creationId xmlns:a16="http://schemas.microsoft.com/office/drawing/2014/main" id="{F668115C-494E-4015-85CE-4B61832087DE}"/>
              </a:ext>
            </a:extLst>
          </p:cNvPr>
          <p:cNvGrpSpPr/>
          <p:nvPr/>
        </p:nvGrpSpPr>
        <p:grpSpPr>
          <a:xfrm>
            <a:off x="2350854" y="4207234"/>
            <a:ext cx="1496977" cy="541517"/>
            <a:chOff x="2029909" y="4286694"/>
            <a:chExt cx="1496977" cy="541517"/>
          </a:xfrm>
        </p:grpSpPr>
        <p:sp>
          <p:nvSpPr>
            <p:cNvPr id="33" name="object 38"/>
            <p:cNvSpPr/>
            <p:nvPr/>
          </p:nvSpPr>
          <p:spPr>
            <a:xfrm>
              <a:off x="2029909" y="4286694"/>
              <a:ext cx="1160202" cy="541517"/>
            </a:xfrm>
            <a:custGeom>
              <a:avLst/>
              <a:gdLst/>
              <a:ahLst/>
              <a:cxnLst/>
              <a:rect l="l" t="t" r="r" b="b"/>
              <a:pathLst>
                <a:path w="1195704" h="774064">
                  <a:moveTo>
                    <a:pt x="1024204" y="0"/>
                  </a:moveTo>
                  <a:lnTo>
                    <a:pt x="171005" y="0"/>
                  </a:lnTo>
                  <a:lnTo>
                    <a:pt x="125547" y="6108"/>
                  </a:lnTo>
                  <a:lnTo>
                    <a:pt x="84698" y="23345"/>
                  </a:lnTo>
                  <a:lnTo>
                    <a:pt x="50088" y="50084"/>
                  </a:lnTo>
                  <a:lnTo>
                    <a:pt x="23348" y="84693"/>
                  </a:lnTo>
                  <a:lnTo>
                    <a:pt x="6108" y="125543"/>
                  </a:lnTo>
                  <a:lnTo>
                    <a:pt x="0" y="171005"/>
                  </a:lnTo>
                  <a:lnTo>
                    <a:pt x="0" y="602640"/>
                  </a:lnTo>
                  <a:lnTo>
                    <a:pt x="6108" y="648102"/>
                  </a:lnTo>
                  <a:lnTo>
                    <a:pt x="23348" y="688952"/>
                  </a:lnTo>
                  <a:lnTo>
                    <a:pt x="50088" y="723561"/>
                  </a:lnTo>
                  <a:lnTo>
                    <a:pt x="84698" y="750300"/>
                  </a:lnTo>
                  <a:lnTo>
                    <a:pt x="125547" y="767537"/>
                  </a:lnTo>
                  <a:lnTo>
                    <a:pt x="171005" y="773645"/>
                  </a:lnTo>
                  <a:lnTo>
                    <a:pt x="1024204" y="773645"/>
                  </a:lnTo>
                  <a:lnTo>
                    <a:pt x="1069661" y="767537"/>
                  </a:lnTo>
                  <a:lnTo>
                    <a:pt x="1110511" y="750300"/>
                  </a:lnTo>
                  <a:lnTo>
                    <a:pt x="1145120" y="723561"/>
                  </a:lnTo>
                  <a:lnTo>
                    <a:pt x="1171860" y="688952"/>
                  </a:lnTo>
                  <a:lnTo>
                    <a:pt x="1189100" y="648102"/>
                  </a:lnTo>
                  <a:lnTo>
                    <a:pt x="1195209" y="602640"/>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34" name="object 25"/>
            <p:cNvSpPr txBox="1"/>
            <p:nvPr/>
          </p:nvSpPr>
          <p:spPr>
            <a:xfrm>
              <a:off x="2109715" y="4384003"/>
              <a:ext cx="1417171" cy="393784"/>
            </a:xfrm>
            <a:prstGeom prst="rect">
              <a:avLst/>
            </a:prstGeom>
          </p:spPr>
          <p:txBody>
            <a:bodyPr vert="horz" wrap="square" lIns="0" tIns="11516" rIns="0" bIns="0" rtlCol="0">
              <a:spAutoFit/>
            </a:bodyPr>
            <a:lstStyle/>
            <a:p>
              <a:pPr marL="11516" marR="4607">
                <a:spcBef>
                  <a:spcPts val="91"/>
                </a:spcBef>
              </a:pPr>
              <a:r>
                <a:rPr lang="fr-FR" sz="1088" b="1" dirty="0">
                  <a:solidFill>
                    <a:srgbClr val="FFFFFF"/>
                  </a:solidFill>
                  <a:cs typeface="Museo Sans 900"/>
                </a:rPr>
                <a:t> </a:t>
              </a:r>
              <a:r>
                <a:rPr lang="fr-FR" sz="1200" b="1" dirty="0">
                  <a:solidFill>
                    <a:srgbClr val="FFFFFF"/>
                  </a:solidFill>
                  <a:cs typeface="Museo Sans 900"/>
                </a:rPr>
                <a:t>Je m’interroge </a:t>
              </a:r>
            </a:p>
            <a:p>
              <a:pPr marL="11516" marR="4607">
                <a:spcBef>
                  <a:spcPts val="91"/>
                </a:spcBef>
              </a:pPr>
              <a:r>
                <a:rPr lang="fr-FR" sz="1200" b="1" dirty="0">
                  <a:solidFill>
                    <a:srgbClr val="FFFFFF"/>
                  </a:solidFill>
                  <a:cs typeface="Museo Sans 900"/>
                </a:rPr>
                <a:t>sur :</a:t>
              </a:r>
              <a:endParaRPr sz="1200" dirty="0">
                <a:cs typeface="Museo Sans 900"/>
              </a:endParaRPr>
            </a:p>
          </p:txBody>
        </p:sp>
      </p:grpSp>
      <p:pic>
        <p:nvPicPr>
          <p:cNvPr id="4" name="Imag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998063" y="1219585"/>
            <a:ext cx="1908213" cy="2103302"/>
          </a:xfrm>
          <a:prstGeom prst="rect">
            <a:avLst/>
          </a:prstGeom>
        </p:spPr>
      </p:pic>
      <p:sp>
        <p:nvSpPr>
          <p:cNvPr id="47" name="Espace réservé du numéro de diapositive 10">
            <a:extLst>
              <a:ext uri="{FF2B5EF4-FFF2-40B4-BE49-F238E27FC236}">
                <a16:creationId xmlns:a16="http://schemas.microsoft.com/office/drawing/2014/main" id="{50118029-C209-4C50-B405-C72C72F23B58}"/>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13</a:t>
            </a:fld>
            <a:endParaRPr lang="fr-FR" dirty="0"/>
          </a:p>
        </p:txBody>
      </p:sp>
      <p:cxnSp>
        <p:nvCxnSpPr>
          <p:cNvPr id="48" name="Connecteur droit 47">
            <a:extLst>
              <a:ext uri="{FF2B5EF4-FFF2-40B4-BE49-F238E27FC236}">
                <a16:creationId xmlns:a16="http://schemas.microsoft.com/office/drawing/2014/main" id="{9C06F724-C6F2-4D3E-A024-5DB9C2CB0AEF}"/>
              </a:ext>
            </a:extLst>
          </p:cNvPr>
          <p:cNvCxnSpPr>
            <a:cxnSpLocks/>
          </p:cNvCxnSpPr>
          <p:nvPr/>
        </p:nvCxnSpPr>
        <p:spPr>
          <a:xfrm>
            <a:off x="421532" y="2515171"/>
            <a:ext cx="1276089" cy="0"/>
          </a:xfrm>
          <a:prstGeom prst="line">
            <a:avLst/>
          </a:prstGeom>
          <a:ln w="38100">
            <a:solidFill>
              <a:srgbClr val="9D9D9C"/>
            </a:solidFill>
          </a:ln>
        </p:spPr>
        <p:style>
          <a:lnRef idx="1">
            <a:schemeClr val="accent1"/>
          </a:lnRef>
          <a:fillRef idx="0">
            <a:schemeClr val="accent1"/>
          </a:fillRef>
          <a:effectRef idx="0">
            <a:schemeClr val="accent1"/>
          </a:effectRef>
          <a:fontRef idx="minor">
            <a:schemeClr val="tx1"/>
          </a:fontRef>
        </p:style>
      </p:cxnSp>
      <p:grpSp>
        <p:nvGrpSpPr>
          <p:cNvPr id="35" name="Groupe 34">
            <a:extLst>
              <a:ext uri="{FF2B5EF4-FFF2-40B4-BE49-F238E27FC236}">
                <a16:creationId xmlns:a16="http://schemas.microsoft.com/office/drawing/2014/main" id="{BDFA197D-E3AC-4D50-B125-C9E3029DBD6D}"/>
              </a:ext>
            </a:extLst>
          </p:cNvPr>
          <p:cNvGrpSpPr/>
          <p:nvPr/>
        </p:nvGrpSpPr>
        <p:grpSpPr>
          <a:xfrm>
            <a:off x="4013666" y="595457"/>
            <a:ext cx="1496977" cy="541517"/>
            <a:chOff x="2029909" y="4286694"/>
            <a:chExt cx="1496977" cy="541517"/>
          </a:xfrm>
        </p:grpSpPr>
        <p:sp>
          <p:nvSpPr>
            <p:cNvPr id="36" name="object 38">
              <a:extLst>
                <a:ext uri="{FF2B5EF4-FFF2-40B4-BE49-F238E27FC236}">
                  <a16:creationId xmlns:a16="http://schemas.microsoft.com/office/drawing/2014/main" id="{46500B52-4D46-43D8-BA38-76740DCE411F}"/>
                </a:ext>
              </a:extLst>
            </p:cNvPr>
            <p:cNvSpPr/>
            <p:nvPr/>
          </p:nvSpPr>
          <p:spPr>
            <a:xfrm>
              <a:off x="2029909" y="4286694"/>
              <a:ext cx="1160202" cy="541517"/>
            </a:xfrm>
            <a:custGeom>
              <a:avLst/>
              <a:gdLst/>
              <a:ahLst/>
              <a:cxnLst/>
              <a:rect l="l" t="t" r="r" b="b"/>
              <a:pathLst>
                <a:path w="1195704" h="774064">
                  <a:moveTo>
                    <a:pt x="1024204" y="0"/>
                  </a:moveTo>
                  <a:lnTo>
                    <a:pt x="171005" y="0"/>
                  </a:lnTo>
                  <a:lnTo>
                    <a:pt x="125547" y="6108"/>
                  </a:lnTo>
                  <a:lnTo>
                    <a:pt x="84698" y="23345"/>
                  </a:lnTo>
                  <a:lnTo>
                    <a:pt x="50088" y="50084"/>
                  </a:lnTo>
                  <a:lnTo>
                    <a:pt x="23348" y="84693"/>
                  </a:lnTo>
                  <a:lnTo>
                    <a:pt x="6108" y="125543"/>
                  </a:lnTo>
                  <a:lnTo>
                    <a:pt x="0" y="171005"/>
                  </a:lnTo>
                  <a:lnTo>
                    <a:pt x="0" y="602640"/>
                  </a:lnTo>
                  <a:lnTo>
                    <a:pt x="6108" y="648102"/>
                  </a:lnTo>
                  <a:lnTo>
                    <a:pt x="23348" y="688952"/>
                  </a:lnTo>
                  <a:lnTo>
                    <a:pt x="50088" y="723561"/>
                  </a:lnTo>
                  <a:lnTo>
                    <a:pt x="84698" y="750300"/>
                  </a:lnTo>
                  <a:lnTo>
                    <a:pt x="125547" y="767537"/>
                  </a:lnTo>
                  <a:lnTo>
                    <a:pt x="171005" y="773645"/>
                  </a:lnTo>
                  <a:lnTo>
                    <a:pt x="1024204" y="773645"/>
                  </a:lnTo>
                  <a:lnTo>
                    <a:pt x="1069661" y="767537"/>
                  </a:lnTo>
                  <a:lnTo>
                    <a:pt x="1110511" y="750300"/>
                  </a:lnTo>
                  <a:lnTo>
                    <a:pt x="1145120" y="723561"/>
                  </a:lnTo>
                  <a:lnTo>
                    <a:pt x="1171860" y="688952"/>
                  </a:lnTo>
                  <a:lnTo>
                    <a:pt x="1189100" y="648102"/>
                  </a:lnTo>
                  <a:lnTo>
                    <a:pt x="1195209" y="602640"/>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39" name="object 25">
              <a:extLst>
                <a:ext uri="{FF2B5EF4-FFF2-40B4-BE49-F238E27FC236}">
                  <a16:creationId xmlns:a16="http://schemas.microsoft.com/office/drawing/2014/main" id="{32ED87BC-E272-44F4-8824-4E55B4F932B6}"/>
                </a:ext>
              </a:extLst>
            </p:cNvPr>
            <p:cNvSpPr txBox="1"/>
            <p:nvPr/>
          </p:nvSpPr>
          <p:spPr>
            <a:xfrm>
              <a:off x="2109715" y="4384003"/>
              <a:ext cx="1417171" cy="393784"/>
            </a:xfrm>
            <a:prstGeom prst="rect">
              <a:avLst/>
            </a:prstGeom>
          </p:spPr>
          <p:txBody>
            <a:bodyPr vert="horz" wrap="square" lIns="0" tIns="11516" rIns="0" bIns="0" rtlCol="0">
              <a:spAutoFit/>
            </a:bodyPr>
            <a:lstStyle/>
            <a:p>
              <a:pPr marL="11516" marR="4607">
                <a:spcBef>
                  <a:spcPts val="91"/>
                </a:spcBef>
              </a:pPr>
              <a:r>
                <a:rPr lang="fr-FR" sz="1200" b="1" dirty="0">
                  <a:solidFill>
                    <a:srgbClr val="FFFFFF"/>
                  </a:solidFill>
                  <a:cs typeface="Museo Sans 900"/>
                </a:rPr>
                <a:t> Je m’interroge </a:t>
              </a:r>
            </a:p>
            <a:p>
              <a:pPr marL="11516" marR="4607">
                <a:spcBef>
                  <a:spcPts val="91"/>
                </a:spcBef>
              </a:pPr>
              <a:r>
                <a:rPr lang="fr-FR" sz="1200" b="1" dirty="0">
                  <a:solidFill>
                    <a:srgbClr val="FFFFFF"/>
                  </a:solidFill>
                  <a:cs typeface="Museo Sans 900"/>
                </a:rPr>
                <a:t>sur :</a:t>
              </a:r>
              <a:endParaRPr sz="1200" dirty="0">
                <a:cs typeface="Museo Sans 900"/>
              </a:endParaRPr>
            </a:p>
          </p:txBody>
        </p:sp>
      </p:grpSp>
      <p:grpSp>
        <p:nvGrpSpPr>
          <p:cNvPr id="45" name="Groupe 44">
            <a:extLst>
              <a:ext uri="{FF2B5EF4-FFF2-40B4-BE49-F238E27FC236}">
                <a16:creationId xmlns:a16="http://schemas.microsoft.com/office/drawing/2014/main" id="{2D8BFF6F-FA7E-4359-A633-89A996F3F7EF}"/>
              </a:ext>
            </a:extLst>
          </p:cNvPr>
          <p:cNvGrpSpPr/>
          <p:nvPr/>
        </p:nvGrpSpPr>
        <p:grpSpPr>
          <a:xfrm>
            <a:off x="8776696" y="4877405"/>
            <a:ext cx="1496977" cy="541517"/>
            <a:chOff x="2029909" y="4286694"/>
            <a:chExt cx="1496977" cy="541517"/>
          </a:xfrm>
        </p:grpSpPr>
        <p:sp>
          <p:nvSpPr>
            <p:cNvPr id="53" name="object 38">
              <a:extLst>
                <a:ext uri="{FF2B5EF4-FFF2-40B4-BE49-F238E27FC236}">
                  <a16:creationId xmlns:a16="http://schemas.microsoft.com/office/drawing/2014/main" id="{4A51D94B-60F5-47FE-8456-9DC09C5D80ED}"/>
                </a:ext>
              </a:extLst>
            </p:cNvPr>
            <p:cNvSpPr/>
            <p:nvPr/>
          </p:nvSpPr>
          <p:spPr>
            <a:xfrm>
              <a:off x="2029909" y="4286694"/>
              <a:ext cx="1160202" cy="541517"/>
            </a:xfrm>
            <a:custGeom>
              <a:avLst/>
              <a:gdLst/>
              <a:ahLst/>
              <a:cxnLst/>
              <a:rect l="l" t="t" r="r" b="b"/>
              <a:pathLst>
                <a:path w="1195704" h="774064">
                  <a:moveTo>
                    <a:pt x="1024204" y="0"/>
                  </a:moveTo>
                  <a:lnTo>
                    <a:pt x="171005" y="0"/>
                  </a:lnTo>
                  <a:lnTo>
                    <a:pt x="125547" y="6108"/>
                  </a:lnTo>
                  <a:lnTo>
                    <a:pt x="84698" y="23345"/>
                  </a:lnTo>
                  <a:lnTo>
                    <a:pt x="50088" y="50084"/>
                  </a:lnTo>
                  <a:lnTo>
                    <a:pt x="23348" y="84693"/>
                  </a:lnTo>
                  <a:lnTo>
                    <a:pt x="6108" y="125543"/>
                  </a:lnTo>
                  <a:lnTo>
                    <a:pt x="0" y="171005"/>
                  </a:lnTo>
                  <a:lnTo>
                    <a:pt x="0" y="602640"/>
                  </a:lnTo>
                  <a:lnTo>
                    <a:pt x="6108" y="648102"/>
                  </a:lnTo>
                  <a:lnTo>
                    <a:pt x="23348" y="688952"/>
                  </a:lnTo>
                  <a:lnTo>
                    <a:pt x="50088" y="723561"/>
                  </a:lnTo>
                  <a:lnTo>
                    <a:pt x="84698" y="750300"/>
                  </a:lnTo>
                  <a:lnTo>
                    <a:pt x="125547" y="767537"/>
                  </a:lnTo>
                  <a:lnTo>
                    <a:pt x="171005" y="773645"/>
                  </a:lnTo>
                  <a:lnTo>
                    <a:pt x="1024204" y="773645"/>
                  </a:lnTo>
                  <a:lnTo>
                    <a:pt x="1069661" y="767537"/>
                  </a:lnTo>
                  <a:lnTo>
                    <a:pt x="1110511" y="750300"/>
                  </a:lnTo>
                  <a:lnTo>
                    <a:pt x="1145120" y="723561"/>
                  </a:lnTo>
                  <a:lnTo>
                    <a:pt x="1171860" y="688952"/>
                  </a:lnTo>
                  <a:lnTo>
                    <a:pt x="1189100" y="648102"/>
                  </a:lnTo>
                  <a:lnTo>
                    <a:pt x="1195209" y="602640"/>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54" name="object 25">
              <a:extLst>
                <a:ext uri="{FF2B5EF4-FFF2-40B4-BE49-F238E27FC236}">
                  <a16:creationId xmlns:a16="http://schemas.microsoft.com/office/drawing/2014/main" id="{C6F8622F-24DB-4A80-85F4-A95EE0F1AD8B}"/>
                </a:ext>
              </a:extLst>
            </p:cNvPr>
            <p:cNvSpPr txBox="1"/>
            <p:nvPr/>
          </p:nvSpPr>
          <p:spPr>
            <a:xfrm>
              <a:off x="2109715" y="4384003"/>
              <a:ext cx="1417171" cy="393784"/>
            </a:xfrm>
            <a:prstGeom prst="rect">
              <a:avLst/>
            </a:prstGeom>
          </p:spPr>
          <p:txBody>
            <a:bodyPr vert="horz" wrap="square" lIns="0" tIns="11516" rIns="0" bIns="0" rtlCol="0">
              <a:spAutoFit/>
            </a:bodyPr>
            <a:lstStyle/>
            <a:p>
              <a:pPr marL="11516" marR="4607">
                <a:spcBef>
                  <a:spcPts val="91"/>
                </a:spcBef>
              </a:pPr>
              <a:r>
                <a:rPr lang="fr-FR" sz="1088" b="1" dirty="0">
                  <a:solidFill>
                    <a:srgbClr val="FFFFFF"/>
                  </a:solidFill>
                  <a:cs typeface="Museo Sans 900"/>
                </a:rPr>
                <a:t> </a:t>
              </a:r>
              <a:r>
                <a:rPr lang="fr-FR" sz="1200" b="1" dirty="0">
                  <a:solidFill>
                    <a:srgbClr val="FFFFFF"/>
                  </a:solidFill>
                  <a:cs typeface="Museo Sans 900"/>
                </a:rPr>
                <a:t>Je m’interroge </a:t>
              </a:r>
            </a:p>
            <a:p>
              <a:pPr marL="11516" marR="4607">
                <a:spcBef>
                  <a:spcPts val="91"/>
                </a:spcBef>
              </a:pPr>
              <a:r>
                <a:rPr lang="fr-FR" sz="1200" b="1" dirty="0">
                  <a:solidFill>
                    <a:srgbClr val="FFFFFF"/>
                  </a:solidFill>
                  <a:cs typeface="Museo Sans 900"/>
                </a:rPr>
                <a:t>sur :</a:t>
              </a:r>
              <a:endParaRPr sz="1200" dirty="0">
                <a:cs typeface="Museo Sans 900"/>
              </a:endParaRPr>
            </a:p>
          </p:txBody>
        </p:sp>
      </p:grpSp>
    </p:spTree>
    <p:extLst>
      <p:ext uri="{BB962C8B-B14F-4D97-AF65-F5344CB8AC3E}">
        <p14:creationId xmlns:p14="http://schemas.microsoft.com/office/powerpoint/2010/main" val="224328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42211" y="2270552"/>
            <a:ext cx="7269402" cy="3816429"/>
          </a:xfrm>
          <a:prstGeom prst="rect">
            <a:avLst/>
          </a:prstGeom>
          <a:noFill/>
        </p:spPr>
        <p:txBody>
          <a:bodyPr wrap="square" rtlCol="0">
            <a:spAutoFit/>
          </a:bodyPr>
          <a:lstStyle/>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L’utilisation accrue des outils d'IA en recherche ;</a:t>
            </a:r>
          </a:p>
          <a:p>
            <a:pPr marL="800100" lvl="1" indent="-342900">
              <a:buClr>
                <a:srgbClr val="0099A9"/>
              </a:buClr>
              <a:buSzPct val="160000"/>
              <a:buFont typeface="Calibri" panose="020F0502020204030204" pitchFamily="34" charset="0"/>
              <a:buChar char="›"/>
            </a:pPr>
            <a:endParaRPr lang="fr-FR" sz="6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La prise de parole des chercheuses et chercheuses dans l’espace publique, en particulier sur les réseaux sociaux ;</a:t>
            </a:r>
          </a:p>
          <a:p>
            <a:pPr marL="800100" lvl="1" indent="-342900">
              <a:buClr>
                <a:srgbClr val="0099A9"/>
              </a:buClr>
              <a:buSzPct val="160000"/>
              <a:buFont typeface="Calibri" panose="020F0502020204030204" pitchFamily="34" charset="0"/>
              <a:buChar char="›"/>
            </a:pPr>
            <a:endParaRPr lang="fr-FR" sz="6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Le nombre croissant d’articles rétractés à ne pas citer ;</a:t>
            </a:r>
          </a:p>
          <a:p>
            <a:pPr marL="800100" lvl="1" indent="-342900">
              <a:buClr>
                <a:srgbClr val="0099A9"/>
              </a:buClr>
              <a:buSzPct val="160000"/>
              <a:buFont typeface="Calibri" panose="020F0502020204030204" pitchFamily="34" charset="0"/>
              <a:buChar char="›"/>
            </a:pPr>
            <a:endParaRPr lang="fr-FR" sz="6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L’émergence d’un marché frauduleux de la publication scientifique  (revues &amp; conférences prédatrices, </a:t>
            </a:r>
            <a:r>
              <a:rPr lang="fr-FR" sz="2000" i="1" dirty="0">
                <a:solidFill>
                  <a:srgbClr val="474747"/>
                </a:solidFill>
                <a:cs typeface="Museo Sans 500"/>
              </a:rPr>
              <a:t>paper mills, review mills, citation mills</a:t>
            </a:r>
            <a:r>
              <a:rPr lang="fr-FR" sz="2000" dirty="0">
                <a:solidFill>
                  <a:srgbClr val="474747"/>
                </a:solidFill>
                <a:cs typeface="Museo Sans 500"/>
              </a:rPr>
              <a:t>) ;</a:t>
            </a:r>
          </a:p>
          <a:p>
            <a:pPr marL="800100" lvl="1" indent="-342900">
              <a:buClr>
                <a:srgbClr val="0099A9"/>
              </a:buClr>
              <a:buSzPct val="160000"/>
              <a:buFont typeface="Calibri" panose="020F0502020204030204" pitchFamily="34" charset="0"/>
              <a:buChar char="›"/>
            </a:pPr>
            <a:endParaRPr lang="fr-FR" sz="6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L’ingérence étrangère à laquelle le monde de l’enseignement supérieur et de la recherche  est particulièrement exposé avec des incidences potentielles sur l’intégrité scientifique.</a:t>
            </a:r>
          </a:p>
          <a:p>
            <a:pPr lvl="1">
              <a:buSzPct val="130000"/>
            </a:pPr>
            <a:endParaRPr lang="fr-FR" dirty="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4410" y="2036986"/>
            <a:ext cx="1425149" cy="1378382"/>
          </a:xfrm>
          <a:prstGeom prst="rect">
            <a:avLst/>
          </a:prstGeom>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6339" y="2126220"/>
            <a:ext cx="1371149" cy="1299422"/>
          </a:xfrm>
          <a:prstGeom prst="rect">
            <a:avLst/>
          </a:prstGeom>
        </p:spPr>
      </p:pic>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3986" y="3467808"/>
            <a:ext cx="1790827" cy="2429557"/>
          </a:xfrm>
          <a:prstGeom prst="rect">
            <a:avLst/>
          </a:prstGeom>
        </p:spPr>
      </p:pic>
      <p:sp>
        <p:nvSpPr>
          <p:cNvPr id="13" name="Graphic 69"/>
          <p:cNvSpPr>
            <a:spLocks/>
          </p:cNvSpPr>
          <p:nvPr/>
        </p:nvSpPr>
        <p:spPr>
          <a:xfrm>
            <a:off x="5277610" y="1141706"/>
            <a:ext cx="624863" cy="674709"/>
          </a:xfrm>
          <a:custGeom>
            <a:avLst/>
            <a:gdLst/>
            <a:ahLst/>
            <a:cxnLst/>
            <a:rect l="l" t="t" r="r" b="b"/>
            <a:pathLst>
              <a:path w="384810" h="362585">
                <a:moveTo>
                  <a:pt x="193154" y="0"/>
                </a:moveTo>
                <a:lnTo>
                  <a:pt x="151684" y="17339"/>
                </a:lnTo>
                <a:lnTo>
                  <a:pt x="95481" y="116611"/>
                </a:lnTo>
                <a:lnTo>
                  <a:pt x="33916" y="229806"/>
                </a:lnTo>
                <a:lnTo>
                  <a:pt x="3721" y="285495"/>
                </a:lnTo>
                <a:lnTo>
                  <a:pt x="2273" y="292392"/>
                </a:lnTo>
                <a:lnTo>
                  <a:pt x="0" y="298843"/>
                </a:lnTo>
                <a:lnTo>
                  <a:pt x="0" y="313308"/>
                </a:lnTo>
                <a:lnTo>
                  <a:pt x="1320" y="317728"/>
                </a:lnTo>
                <a:lnTo>
                  <a:pt x="2260" y="322300"/>
                </a:lnTo>
                <a:lnTo>
                  <a:pt x="31747" y="356867"/>
                </a:lnTo>
                <a:lnTo>
                  <a:pt x="46494" y="361759"/>
                </a:lnTo>
                <a:lnTo>
                  <a:pt x="47358" y="362178"/>
                </a:lnTo>
                <a:lnTo>
                  <a:pt x="48247" y="362508"/>
                </a:lnTo>
                <a:lnTo>
                  <a:pt x="336765" y="362508"/>
                </a:lnTo>
                <a:lnTo>
                  <a:pt x="342353" y="360603"/>
                </a:lnTo>
                <a:lnTo>
                  <a:pt x="348221" y="359270"/>
                </a:lnTo>
                <a:lnTo>
                  <a:pt x="382450" y="323061"/>
                </a:lnTo>
                <a:lnTo>
                  <a:pt x="383071" y="317220"/>
                </a:lnTo>
                <a:lnTo>
                  <a:pt x="192506" y="317220"/>
                </a:lnTo>
                <a:lnTo>
                  <a:pt x="184060" y="315472"/>
                </a:lnTo>
                <a:lnTo>
                  <a:pt x="183899" y="315472"/>
                </a:lnTo>
                <a:lnTo>
                  <a:pt x="176875" y="310675"/>
                </a:lnTo>
                <a:lnTo>
                  <a:pt x="172080" y="303584"/>
                </a:lnTo>
                <a:lnTo>
                  <a:pt x="171991" y="303451"/>
                </a:lnTo>
                <a:lnTo>
                  <a:pt x="170333" y="294957"/>
                </a:lnTo>
                <a:lnTo>
                  <a:pt x="170294" y="294754"/>
                </a:lnTo>
                <a:lnTo>
                  <a:pt x="172001" y="286277"/>
                </a:lnTo>
                <a:lnTo>
                  <a:pt x="172062" y="285973"/>
                </a:lnTo>
                <a:lnTo>
                  <a:pt x="176803" y="278953"/>
                </a:lnTo>
                <a:lnTo>
                  <a:pt x="183744" y="274403"/>
                </a:lnTo>
                <a:lnTo>
                  <a:pt x="183370" y="274403"/>
                </a:lnTo>
                <a:lnTo>
                  <a:pt x="192722" y="272630"/>
                </a:lnTo>
                <a:lnTo>
                  <a:pt x="374684" y="272630"/>
                </a:lnTo>
                <a:lnTo>
                  <a:pt x="362154" y="249643"/>
                </a:lnTo>
                <a:lnTo>
                  <a:pt x="191516" y="249643"/>
                </a:lnTo>
                <a:lnTo>
                  <a:pt x="183772" y="247883"/>
                </a:lnTo>
                <a:lnTo>
                  <a:pt x="170272" y="116611"/>
                </a:lnTo>
                <a:lnTo>
                  <a:pt x="171275" y="108673"/>
                </a:lnTo>
                <a:lnTo>
                  <a:pt x="174201" y="101933"/>
                </a:lnTo>
                <a:lnTo>
                  <a:pt x="178882" y="96798"/>
                </a:lnTo>
                <a:lnTo>
                  <a:pt x="185178" y="93446"/>
                </a:lnTo>
                <a:lnTo>
                  <a:pt x="196338" y="92420"/>
                </a:lnTo>
                <a:lnTo>
                  <a:pt x="276505" y="92420"/>
                </a:lnTo>
                <a:lnTo>
                  <a:pt x="243166" y="31165"/>
                </a:lnTo>
                <a:lnTo>
                  <a:pt x="233973" y="17936"/>
                </a:lnTo>
                <a:lnTo>
                  <a:pt x="222599" y="8205"/>
                </a:lnTo>
                <a:lnTo>
                  <a:pt x="209005" y="2163"/>
                </a:lnTo>
                <a:lnTo>
                  <a:pt x="193154" y="0"/>
                </a:lnTo>
                <a:close/>
              </a:path>
              <a:path w="384810" h="362585">
                <a:moveTo>
                  <a:pt x="374684" y="272630"/>
                </a:moveTo>
                <a:lnTo>
                  <a:pt x="192722" y="272630"/>
                </a:lnTo>
                <a:lnTo>
                  <a:pt x="201492" y="274403"/>
                </a:lnTo>
                <a:lnTo>
                  <a:pt x="208621" y="279188"/>
                </a:lnTo>
                <a:lnTo>
                  <a:pt x="213394" y="286277"/>
                </a:lnTo>
                <a:lnTo>
                  <a:pt x="215059" y="294754"/>
                </a:lnTo>
                <a:lnTo>
                  <a:pt x="215099" y="294957"/>
                </a:lnTo>
                <a:lnTo>
                  <a:pt x="192506" y="317220"/>
                </a:lnTo>
                <a:lnTo>
                  <a:pt x="383071" y="317220"/>
                </a:lnTo>
                <a:lnTo>
                  <a:pt x="384804" y="300915"/>
                </a:lnTo>
                <a:lnTo>
                  <a:pt x="378157" y="279188"/>
                </a:lnTo>
                <a:lnTo>
                  <a:pt x="378085" y="278953"/>
                </a:lnTo>
                <a:lnTo>
                  <a:pt x="378028" y="278764"/>
                </a:lnTo>
                <a:lnTo>
                  <a:pt x="374684" y="272630"/>
                </a:lnTo>
                <a:close/>
              </a:path>
              <a:path w="384810" h="362585">
                <a:moveTo>
                  <a:pt x="276505" y="92420"/>
                </a:moveTo>
                <a:lnTo>
                  <a:pt x="196338" y="92420"/>
                </a:lnTo>
                <a:lnTo>
                  <a:pt x="205898" y="96585"/>
                </a:lnTo>
                <a:lnTo>
                  <a:pt x="212582" y="104971"/>
                </a:lnTo>
                <a:lnTo>
                  <a:pt x="215112" y="116611"/>
                </a:lnTo>
                <a:lnTo>
                  <a:pt x="215087" y="227380"/>
                </a:lnTo>
                <a:lnTo>
                  <a:pt x="214769" y="229806"/>
                </a:lnTo>
                <a:lnTo>
                  <a:pt x="191516" y="249643"/>
                </a:lnTo>
                <a:lnTo>
                  <a:pt x="362154" y="249643"/>
                </a:lnTo>
                <a:lnTo>
                  <a:pt x="276505" y="92420"/>
                </a:lnTo>
                <a:close/>
              </a:path>
            </a:pathLst>
          </a:custGeom>
          <a:solidFill>
            <a:srgbClr val="E3004F"/>
          </a:solidFill>
        </p:spPr>
        <p:txBody>
          <a:bodyPr wrap="square" lIns="0" tIns="0" rIns="0" bIns="0" rtlCol="0">
            <a:prstTxWarp prst="textNoShape">
              <a:avLst/>
            </a:prstTxWarp>
            <a:noAutofit/>
          </a:bodyPr>
          <a:lstStyle/>
          <a:p>
            <a:endParaRPr lang="fr-FR" dirty="0"/>
          </a:p>
        </p:txBody>
      </p:sp>
      <p:sp>
        <p:nvSpPr>
          <p:cNvPr id="14" name="Espace réservé du numéro de diapositive 10">
            <a:extLst>
              <a:ext uri="{FF2B5EF4-FFF2-40B4-BE49-F238E27FC236}">
                <a16:creationId xmlns:a16="http://schemas.microsoft.com/office/drawing/2014/main" id="{CD856DBC-84C5-4FB8-8B7A-6C8F7D276706}"/>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14</a:t>
            </a:fld>
            <a:endParaRPr lang="fr-FR" dirty="0"/>
          </a:p>
        </p:txBody>
      </p:sp>
      <p:sp>
        <p:nvSpPr>
          <p:cNvPr id="12" name="Rectangle 11">
            <a:extLst>
              <a:ext uri="{FF2B5EF4-FFF2-40B4-BE49-F238E27FC236}">
                <a16:creationId xmlns:a16="http://schemas.microsoft.com/office/drawing/2014/main" id="{5982FB65-5408-4E08-913B-2335451D5753}"/>
              </a:ext>
            </a:extLst>
          </p:cNvPr>
          <p:cNvSpPr/>
          <p:nvPr/>
        </p:nvSpPr>
        <p:spPr>
          <a:xfrm>
            <a:off x="436758" y="1840329"/>
            <a:ext cx="4599993" cy="369332"/>
          </a:xfrm>
          <a:prstGeom prst="rect">
            <a:avLst/>
          </a:prstGeom>
        </p:spPr>
        <p:txBody>
          <a:bodyPr wrap="square" lIns="0" tIns="0" rIns="0" bIns="0">
            <a:spAutoFit/>
          </a:bodyPr>
          <a:lstStyle/>
          <a:p>
            <a:pPr marL="0" indent="0">
              <a:buNone/>
            </a:pPr>
            <a:r>
              <a:rPr lang="fr-FR" sz="2400" dirty="0">
                <a:solidFill>
                  <a:srgbClr val="E3004F"/>
                </a:solidFill>
              </a:rPr>
              <a:t>Exemples</a:t>
            </a:r>
          </a:p>
        </p:txBody>
      </p:sp>
      <p:sp>
        <p:nvSpPr>
          <p:cNvPr id="10" name="object 15">
            <a:extLst>
              <a:ext uri="{FF2B5EF4-FFF2-40B4-BE49-F238E27FC236}">
                <a16:creationId xmlns:a16="http://schemas.microsoft.com/office/drawing/2014/main" id="{E31038AD-4435-4AC2-AFD7-3002D543758D}"/>
              </a:ext>
            </a:extLst>
          </p:cNvPr>
          <p:cNvSpPr txBox="1"/>
          <p:nvPr/>
        </p:nvSpPr>
        <p:spPr>
          <a:xfrm>
            <a:off x="436758" y="356742"/>
            <a:ext cx="12640049" cy="1367041"/>
          </a:xfrm>
          <a:prstGeom prst="rect">
            <a:avLst/>
          </a:prstGeom>
        </p:spPr>
        <p:txBody>
          <a:bodyPr vert="horz" wrap="square" lIns="0" tIns="12700" rIns="0" bIns="0" rtlCol="0">
            <a:spAutoFit/>
          </a:bodyPr>
          <a:lstStyle/>
          <a:p>
            <a:pPr>
              <a:lnSpc>
                <a:spcPct val="100000"/>
              </a:lnSpc>
              <a:spcBef>
                <a:spcPts val="0"/>
              </a:spcBef>
            </a:pPr>
            <a:r>
              <a:rPr lang="fr-FR" sz="4400" b="1" dirty="0">
                <a:solidFill>
                  <a:srgbClr val="0099A9"/>
                </a:solidFill>
                <a:latin typeface="+mn-lt"/>
              </a:rPr>
              <a:t>Évolution des pratiques,  </a:t>
            </a:r>
          </a:p>
          <a:p>
            <a:pPr>
              <a:lnSpc>
                <a:spcPct val="100000"/>
              </a:lnSpc>
              <a:spcBef>
                <a:spcPts val="0"/>
              </a:spcBef>
            </a:pPr>
            <a:r>
              <a:rPr lang="fr-FR" sz="4400" b="1" dirty="0">
                <a:solidFill>
                  <a:srgbClr val="0099A9"/>
                </a:solidFill>
                <a:latin typeface="+mn-lt"/>
              </a:rPr>
              <a:t>points de vigilance</a:t>
            </a:r>
          </a:p>
        </p:txBody>
      </p:sp>
    </p:spTree>
    <p:extLst>
      <p:ext uri="{BB962C8B-B14F-4D97-AF65-F5344CB8AC3E}">
        <p14:creationId xmlns:p14="http://schemas.microsoft.com/office/powerpoint/2010/main" val="208155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14004" y="1419579"/>
            <a:ext cx="1178851" cy="2009067"/>
          </a:xfrm>
          <a:prstGeom prst="rect">
            <a:avLst/>
          </a:prstGeom>
        </p:spPr>
      </p:pic>
      <p:pic>
        <p:nvPicPr>
          <p:cNvPr id="3" name="Imag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46" y="4400733"/>
            <a:ext cx="1232300" cy="1762191"/>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9216539" y="857679"/>
            <a:ext cx="1874934" cy="2131488"/>
          </a:xfrm>
          <a:prstGeom prst="rect">
            <a:avLst/>
          </a:prstGeom>
        </p:spPr>
      </p:pic>
      <p:pic>
        <p:nvPicPr>
          <p:cNvPr id="11" name="Imag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3380" y="4266911"/>
            <a:ext cx="1173702" cy="1610905"/>
          </a:xfrm>
          <a:prstGeom prst="rect">
            <a:avLst/>
          </a:prstGeom>
        </p:spPr>
      </p:pic>
      <p:sp>
        <p:nvSpPr>
          <p:cNvPr id="8" name="Rectangle 7"/>
          <p:cNvSpPr/>
          <p:nvPr/>
        </p:nvSpPr>
        <p:spPr>
          <a:xfrm>
            <a:off x="1902744" y="1906662"/>
            <a:ext cx="8162528" cy="4278094"/>
          </a:xfrm>
          <a:prstGeom prst="rect">
            <a:avLst/>
          </a:prstGeom>
        </p:spPr>
        <p:txBody>
          <a:bodyPr wrap="square">
            <a:spAutoFit/>
          </a:bodyPr>
          <a:lstStyle/>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Réunion de sensibilisation à l’IS, rencontre avec le ou la RIS ;</a:t>
            </a:r>
          </a:p>
          <a:p>
            <a:pPr marL="800100" lvl="1" indent="-342900">
              <a:buClr>
                <a:srgbClr val="0099A9"/>
              </a:buClr>
              <a:buSzPct val="160000"/>
              <a:buFont typeface="Calibri" panose="020F0502020204030204" pitchFamily="34" charset="0"/>
              <a:buChar char="›"/>
            </a:pPr>
            <a:endParaRPr lang="fr-FR" sz="4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Séminaire, atelier, rendez-vous autour du partage des bonnes pratiques de l’unité en matière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de publication, de reconnaissance des contributions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de gestion des données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d’encadrement d’équipe ou de doctorants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etc.</a:t>
            </a:r>
          </a:p>
          <a:p>
            <a:pPr marL="1714500" lvl="3" indent="-342900">
              <a:buClr>
                <a:srgbClr val="0099A9"/>
              </a:buClr>
              <a:buSzPct val="160000"/>
              <a:buFont typeface="Calibri" panose="020F0502020204030204" pitchFamily="34" charset="0"/>
              <a:buChar char="›"/>
            </a:pPr>
            <a:endParaRPr lang="fr-FR" sz="4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Guide, notice, espace sur le site web, dédiés à des questions d’IS et des pratiques internes (liste de journaux conseillés, cahiers numériques de laboratoire, </a:t>
            </a:r>
            <a:r>
              <a:rPr lang="fr-FR" sz="2000" i="1" dirty="0">
                <a:solidFill>
                  <a:srgbClr val="474747"/>
                </a:solidFill>
                <a:cs typeface="Museo Sans 500"/>
              </a:rPr>
              <a:t>check list</a:t>
            </a:r>
            <a:r>
              <a:rPr lang="fr-FR" sz="2000" dirty="0">
                <a:solidFill>
                  <a:srgbClr val="474747"/>
                </a:solidFill>
                <a:cs typeface="Museo Sans 500"/>
              </a:rPr>
              <a:t>, usage de l’IA  etc.) ;</a:t>
            </a:r>
          </a:p>
          <a:p>
            <a:pPr marL="800100" lvl="1" indent="-342900">
              <a:buClr>
                <a:srgbClr val="0099A9"/>
              </a:buClr>
              <a:buSzPct val="160000"/>
              <a:buFont typeface="Calibri" panose="020F0502020204030204" pitchFamily="34" charset="0"/>
              <a:buChar char="›"/>
            </a:pPr>
            <a:endParaRPr lang="fr-FR" sz="4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Ressources à disposition :  logiciel anti-plagiat, liste d’outils pour repérer les articles rétractés, liens vers des ressources et lignes directrices externes etc. </a:t>
            </a:r>
          </a:p>
        </p:txBody>
      </p:sp>
      <p:sp>
        <p:nvSpPr>
          <p:cNvPr id="13" name="Espace réservé du titre 1">
            <a:extLst>
              <a:ext uri="{FF2B5EF4-FFF2-40B4-BE49-F238E27FC236}">
                <a16:creationId xmlns:a16="http://schemas.microsoft.com/office/drawing/2014/main" id="{134D87D3-03B8-AC4A-9CE7-F8F2B090D5A9}"/>
              </a:ext>
            </a:extLst>
          </p:cNvPr>
          <p:cNvSpPr txBox="1">
            <a:spLocks/>
          </p:cNvSpPr>
          <p:nvPr/>
        </p:nvSpPr>
        <p:spPr>
          <a:xfrm>
            <a:off x="421704" y="386640"/>
            <a:ext cx="11496839" cy="1325563"/>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fr-FR" b="1" dirty="0">
                <a:solidFill>
                  <a:srgbClr val="0099A9"/>
                </a:solidFill>
                <a:latin typeface="+mn-lt"/>
              </a:rPr>
              <a:t>Les actions en faveur de l’intégrité scientifique dans notre unité de recherche</a:t>
            </a:r>
          </a:p>
        </p:txBody>
      </p:sp>
      <p:sp>
        <p:nvSpPr>
          <p:cNvPr id="14" name="Espace réservé du numéro de diapositive 10">
            <a:extLst>
              <a:ext uri="{FF2B5EF4-FFF2-40B4-BE49-F238E27FC236}">
                <a16:creationId xmlns:a16="http://schemas.microsoft.com/office/drawing/2014/main" id="{64312252-83FC-496B-B46F-12B3745D50BC}"/>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15</a:t>
            </a:fld>
            <a:endParaRPr lang="fr-FR" dirty="0"/>
          </a:p>
        </p:txBody>
      </p:sp>
    </p:spTree>
    <p:extLst>
      <p:ext uri="{BB962C8B-B14F-4D97-AF65-F5344CB8AC3E}">
        <p14:creationId xmlns:p14="http://schemas.microsoft.com/office/powerpoint/2010/main" val="422123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9A9"/>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AA8D2D9-853C-4D84-87AE-518CC2B380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165" y="3317369"/>
            <a:ext cx="3418823" cy="2190750"/>
          </a:xfrm>
          <a:prstGeom prst="rect">
            <a:avLst/>
          </a:prstGeom>
        </p:spPr>
      </p:pic>
      <p:pic>
        <p:nvPicPr>
          <p:cNvPr id="6" name="Graphique 5">
            <a:hlinkClick r:id="rId3"/>
            <a:extLst>
              <a:ext uri="{FF2B5EF4-FFF2-40B4-BE49-F238E27FC236}">
                <a16:creationId xmlns:a16="http://schemas.microsoft.com/office/drawing/2014/main" id="{82681421-CC1E-41A9-ACC4-35D41D7B3C04}"/>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81180"/>
          <a:stretch/>
        </p:blipFill>
        <p:spPr>
          <a:xfrm>
            <a:off x="894436" y="5508119"/>
            <a:ext cx="357442" cy="378333"/>
          </a:xfrm>
          <a:prstGeom prst="rect">
            <a:avLst/>
          </a:prstGeom>
        </p:spPr>
      </p:pic>
      <p:pic>
        <p:nvPicPr>
          <p:cNvPr id="12" name="Graphique 11">
            <a:hlinkClick r:id="rId6"/>
            <a:extLst>
              <a:ext uri="{FF2B5EF4-FFF2-40B4-BE49-F238E27FC236}">
                <a16:creationId xmlns:a16="http://schemas.microsoft.com/office/drawing/2014/main" id="{F8FBFFC7-AF97-4998-8691-150BB2EFD72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40009" r="40056"/>
          <a:stretch/>
        </p:blipFill>
        <p:spPr>
          <a:xfrm>
            <a:off x="1577609" y="5508117"/>
            <a:ext cx="378620" cy="378333"/>
          </a:xfrm>
          <a:prstGeom prst="rect">
            <a:avLst/>
          </a:prstGeom>
        </p:spPr>
      </p:pic>
      <p:pic>
        <p:nvPicPr>
          <p:cNvPr id="13" name="Graphique 12">
            <a:extLst>
              <a:ext uri="{FF2B5EF4-FFF2-40B4-BE49-F238E27FC236}">
                <a16:creationId xmlns:a16="http://schemas.microsoft.com/office/drawing/2014/main" id="{6C73E0FA-7C52-4C64-A1DC-CFE575E405A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9948" r="60743"/>
          <a:stretch/>
        </p:blipFill>
        <p:spPr>
          <a:xfrm>
            <a:off x="2281960" y="5508119"/>
            <a:ext cx="366713" cy="378333"/>
          </a:xfrm>
          <a:prstGeom prst="rect">
            <a:avLst/>
          </a:prstGeom>
        </p:spPr>
      </p:pic>
      <p:pic>
        <p:nvPicPr>
          <p:cNvPr id="14" name="Graphique 13">
            <a:extLst>
              <a:ext uri="{FF2B5EF4-FFF2-40B4-BE49-F238E27FC236}">
                <a16:creationId xmlns:a16="http://schemas.microsoft.com/office/drawing/2014/main" id="{B7B165A1-A4AE-4A4C-8334-C91DDEAB7A63}"/>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60947" r="20232"/>
          <a:stretch/>
        </p:blipFill>
        <p:spPr>
          <a:xfrm>
            <a:off x="2974404" y="5508117"/>
            <a:ext cx="357442" cy="378333"/>
          </a:xfrm>
          <a:prstGeom prst="rect">
            <a:avLst/>
          </a:prstGeom>
        </p:spPr>
      </p:pic>
      <p:sp>
        <p:nvSpPr>
          <p:cNvPr id="2" name="Rectangle : coins arrondis 1">
            <a:hlinkClick r:id="rId7"/>
            <a:extLst>
              <a:ext uri="{FF2B5EF4-FFF2-40B4-BE49-F238E27FC236}">
                <a16:creationId xmlns:a16="http://schemas.microsoft.com/office/drawing/2014/main" id="{4F3970E3-19C4-42A6-A21D-0EF364956D8E}"/>
              </a:ext>
            </a:extLst>
          </p:cNvPr>
          <p:cNvSpPr/>
          <p:nvPr/>
        </p:nvSpPr>
        <p:spPr>
          <a:xfrm>
            <a:off x="10127483" y="4391025"/>
            <a:ext cx="2733675" cy="21907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83C41F81-1556-44D9-B585-CC602581DE06}"/>
              </a:ext>
            </a:extLst>
          </p:cNvPr>
          <p:cNvSpPr/>
          <p:nvPr/>
        </p:nvSpPr>
        <p:spPr>
          <a:xfrm>
            <a:off x="10398650" y="4500895"/>
            <a:ext cx="1621134" cy="430887"/>
          </a:xfrm>
          <a:prstGeom prst="rect">
            <a:avLst/>
          </a:prstGeom>
        </p:spPr>
        <p:txBody>
          <a:bodyPr wrap="square" lIns="0" tIns="0" rIns="0" bIns="0">
            <a:spAutoFit/>
          </a:bodyPr>
          <a:lstStyle/>
          <a:p>
            <a:pPr marL="0" indent="0">
              <a:buNone/>
            </a:pPr>
            <a:r>
              <a:rPr lang="fr-FR" sz="1400" b="1" dirty="0">
                <a:solidFill>
                  <a:srgbClr val="0099A9"/>
                </a:solidFill>
              </a:rPr>
              <a:t>Accéder au document d’accompagnement</a:t>
            </a:r>
          </a:p>
        </p:txBody>
      </p:sp>
      <p:pic>
        <p:nvPicPr>
          <p:cNvPr id="5" name="Image 4">
            <a:extLst>
              <a:ext uri="{FF2B5EF4-FFF2-40B4-BE49-F238E27FC236}">
                <a16:creationId xmlns:a16="http://schemas.microsoft.com/office/drawing/2014/main" id="{CCBB3BC4-97CC-48B5-99BC-5A5838E90585}"/>
              </a:ext>
            </a:extLst>
          </p:cNvPr>
          <p:cNvPicPr>
            <a:picLocks noChangeAspect="1"/>
          </p:cNvPicPr>
          <p:nvPr/>
        </p:nvPicPr>
        <p:blipFill>
          <a:blip r:embed="rId8"/>
          <a:stretch>
            <a:fillRect/>
          </a:stretch>
        </p:blipFill>
        <p:spPr>
          <a:xfrm>
            <a:off x="894436" y="6151080"/>
            <a:ext cx="1228748" cy="430695"/>
          </a:xfrm>
          <a:prstGeom prst="rect">
            <a:avLst/>
          </a:prstGeom>
        </p:spPr>
      </p:pic>
      <p:pic>
        <p:nvPicPr>
          <p:cNvPr id="7" name="Image 6">
            <a:extLst>
              <a:ext uri="{FF2B5EF4-FFF2-40B4-BE49-F238E27FC236}">
                <a16:creationId xmlns:a16="http://schemas.microsoft.com/office/drawing/2014/main" id="{97EF5401-7C3E-4745-A50A-CBE93A9C278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47215" y="4976172"/>
            <a:ext cx="1548866" cy="1540368"/>
          </a:xfrm>
          <a:prstGeom prst="rect">
            <a:avLst/>
          </a:prstGeom>
        </p:spPr>
      </p:pic>
    </p:spTree>
    <p:extLst>
      <p:ext uri="{BB962C8B-B14F-4D97-AF65-F5344CB8AC3E}">
        <p14:creationId xmlns:p14="http://schemas.microsoft.com/office/powerpoint/2010/main" val="392219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DDED67-9C0F-B041-B1C9-5729EB3AC793}"/>
              </a:ext>
            </a:extLst>
          </p:cNvPr>
          <p:cNvSpPr/>
          <p:nvPr/>
        </p:nvSpPr>
        <p:spPr>
          <a:xfrm>
            <a:off x="436759" y="2107394"/>
            <a:ext cx="4599993" cy="369332"/>
          </a:xfrm>
          <a:prstGeom prst="rect">
            <a:avLst/>
          </a:prstGeom>
        </p:spPr>
        <p:txBody>
          <a:bodyPr wrap="square" lIns="0" tIns="0" rIns="0" bIns="0">
            <a:spAutoFit/>
          </a:bodyPr>
          <a:lstStyle/>
          <a:p>
            <a:pPr marL="0" indent="0">
              <a:buNone/>
            </a:pPr>
            <a:r>
              <a:rPr lang="fr-FR" sz="2400" dirty="0">
                <a:solidFill>
                  <a:srgbClr val="E3004F"/>
                </a:solidFill>
              </a:rPr>
              <a:t>C’est là où cela se passe</a:t>
            </a:r>
          </a:p>
        </p:txBody>
      </p:sp>
      <p:sp>
        <p:nvSpPr>
          <p:cNvPr id="10" name="Espace réservé du numéro de diapositive 10">
            <a:extLst>
              <a:ext uri="{FF2B5EF4-FFF2-40B4-BE49-F238E27FC236}">
                <a16:creationId xmlns:a16="http://schemas.microsoft.com/office/drawing/2014/main" id="{D17B1904-2260-4EAA-BE5F-F762864A1144}"/>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2</a:t>
            </a:fld>
            <a:endParaRPr lang="fr-FR" dirty="0"/>
          </a:p>
        </p:txBody>
      </p:sp>
      <p:sp>
        <p:nvSpPr>
          <p:cNvPr id="6" name="Rectangle 5">
            <a:extLst>
              <a:ext uri="{FF2B5EF4-FFF2-40B4-BE49-F238E27FC236}">
                <a16:creationId xmlns:a16="http://schemas.microsoft.com/office/drawing/2014/main" id="{5D8FF97D-2D4A-4FAB-A7A7-5B160921B534}"/>
              </a:ext>
            </a:extLst>
          </p:cNvPr>
          <p:cNvSpPr/>
          <p:nvPr/>
        </p:nvSpPr>
        <p:spPr>
          <a:xfrm>
            <a:off x="1240836" y="2649845"/>
            <a:ext cx="9145810" cy="3170099"/>
          </a:xfrm>
          <a:prstGeom prst="rect">
            <a:avLst/>
          </a:prstGeom>
        </p:spPr>
        <p:txBody>
          <a:bodyPr wrap="square">
            <a:spAutoFit/>
          </a:bodyPr>
          <a:lstStyle/>
          <a:p>
            <a:pPr marL="342900" indent="-342900" algn="just">
              <a:buClr>
                <a:srgbClr val="0099A9"/>
              </a:buClr>
              <a:buSzPct val="160000"/>
              <a:buFont typeface="Calibri" panose="020F0502020204030204" pitchFamily="34" charset="0"/>
              <a:buChar char="›"/>
            </a:pPr>
            <a:r>
              <a:rPr lang="fr-FR" sz="2000" b="1" dirty="0">
                <a:solidFill>
                  <a:srgbClr val="474747"/>
                </a:solidFill>
              </a:rPr>
              <a:t>« L’intégrité scientifique c’est le cœur de métier » </a:t>
            </a:r>
            <a:r>
              <a:rPr lang="fr-FR" sz="2000" dirty="0">
                <a:solidFill>
                  <a:srgbClr val="474747"/>
                </a:solidFill>
              </a:rPr>
              <a:t>Ghislaine Filliatreau, déléguée à l’intégrité scientifique de l’Inserm</a:t>
            </a:r>
            <a:r>
              <a:rPr lang="fr-FR" sz="2000" b="1" dirty="0">
                <a:solidFill>
                  <a:srgbClr val="474747"/>
                </a:solidFill>
              </a:rPr>
              <a:t>,</a:t>
            </a:r>
            <a:r>
              <a:rPr lang="fr-FR" b="1" dirty="0">
                <a:solidFill>
                  <a:srgbClr val="474747"/>
                </a:solidFill>
              </a:rPr>
              <a:t>  </a:t>
            </a:r>
            <a:r>
              <a:rPr lang="fr-FR" sz="1200" b="1" dirty="0">
                <a:solidFill>
                  <a:srgbClr val="474747"/>
                </a:solidFill>
                <a:hlinkClick r:id="rId2"/>
              </a:rPr>
              <a:t>les entretiens de l’Ofis, 2023</a:t>
            </a:r>
            <a:endParaRPr lang="fr-FR" sz="1200" b="1" dirty="0">
              <a:solidFill>
                <a:srgbClr val="474747"/>
              </a:solidFill>
            </a:endParaRPr>
          </a:p>
          <a:p>
            <a:pPr marL="342900" indent="-342900" algn="just">
              <a:buClr>
                <a:srgbClr val="0099A9"/>
              </a:buClr>
              <a:buSzPct val="160000"/>
              <a:buFont typeface="Calibri" panose="020F0502020204030204" pitchFamily="34" charset="0"/>
              <a:buChar char="›"/>
            </a:pPr>
            <a:endParaRPr lang="fr-FR" sz="2000" dirty="0">
              <a:solidFill>
                <a:srgbClr val="474747"/>
              </a:solidFill>
            </a:endParaRPr>
          </a:p>
          <a:p>
            <a:pPr marL="342900" indent="-342900" algn="just">
              <a:buClr>
                <a:srgbClr val="0099A9"/>
              </a:buClr>
              <a:buSzPct val="160000"/>
              <a:buFont typeface="Calibri" panose="020F0502020204030204" pitchFamily="34" charset="0"/>
              <a:buChar char="›"/>
            </a:pPr>
            <a:r>
              <a:rPr lang="fr-FR" sz="2000" dirty="0">
                <a:solidFill>
                  <a:srgbClr val="474747"/>
                </a:solidFill>
              </a:rPr>
              <a:t>C’est là que se transmettent les bonnes pratiques de recherche. Et ce sont elles qui permettent d’éviter les erreurs, voire les manquements à l’intégrité scientifique qui nuisent à la science ainsi qu’au collectif de recherche et à sa réputation. </a:t>
            </a:r>
          </a:p>
          <a:p>
            <a:pPr marL="342900" indent="-342900" algn="just">
              <a:buClr>
                <a:srgbClr val="0099A9"/>
              </a:buClr>
              <a:buSzPct val="160000"/>
              <a:buFont typeface="Calibri" panose="020F0502020204030204" pitchFamily="34" charset="0"/>
              <a:buChar char="›"/>
            </a:pPr>
            <a:endParaRPr lang="fr-FR" sz="2000" dirty="0">
              <a:solidFill>
                <a:srgbClr val="474747"/>
              </a:solidFill>
            </a:endParaRPr>
          </a:p>
          <a:p>
            <a:pPr marL="342900" indent="-342900" algn="just">
              <a:buClr>
                <a:srgbClr val="0099A9"/>
              </a:buClr>
              <a:buSzPct val="160000"/>
              <a:buFont typeface="Calibri" panose="020F0502020204030204" pitchFamily="34" charset="0"/>
              <a:buChar char="›"/>
            </a:pPr>
            <a:r>
              <a:rPr lang="fr-FR" sz="2000" dirty="0">
                <a:solidFill>
                  <a:srgbClr val="474747"/>
                </a:solidFill>
              </a:rPr>
              <a:t>Si des manquements surviennent, il faut non seulement les prendre en charge mais il faut aussi le faire savoir. Le sentiment que les problèmes ne sont pas bien gérés est délétère pour l’ensemble du collectif.</a:t>
            </a:r>
            <a:endParaRPr lang="fr-FR" sz="1200" dirty="0">
              <a:solidFill>
                <a:srgbClr val="474747"/>
              </a:solidFill>
            </a:endParaRPr>
          </a:p>
        </p:txBody>
      </p:sp>
      <p:sp>
        <p:nvSpPr>
          <p:cNvPr id="8" name="object 15">
            <a:extLst>
              <a:ext uri="{FF2B5EF4-FFF2-40B4-BE49-F238E27FC236}">
                <a16:creationId xmlns:a16="http://schemas.microsoft.com/office/drawing/2014/main" id="{2ED4EB7F-44EB-425A-8F1A-0987F0C9CAC1}"/>
              </a:ext>
            </a:extLst>
          </p:cNvPr>
          <p:cNvSpPr txBox="1"/>
          <p:nvPr/>
        </p:nvSpPr>
        <p:spPr>
          <a:xfrm>
            <a:off x="436759" y="356742"/>
            <a:ext cx="11117635" cy="1358642"/>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Pourquoi parler d’intégrité scientifique dans une unité de recherche ? </a:t>
            </a:r>
          </a:p>
        </p:txBody>
      </p:sp>
    </p:spTree>
    <p:extLst>
      <p:ext uri="{BB962C8B-B14F-4D97-AF65-F5344CB8AC3E}">
        <p14:creationId xmlns:p14="http://schemas.microsoft.com/office/powerpoint/2010/main" val="390874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34D87D3-03B8-AC4A-9CE7-F8F2B090D5A9}"/>
              </a:ext>
            </a:extLst>
          </p:cNvPr>
          <p:cNvSpPr txBox="1">
            <a:spLocks/>
          </p:cNvSpPr>
          <p:nvPr/>
        </p:nvSpPr>
        <p:spPr>
          <a:xfrm>
            <a:off x="765221" y="659543"/>
            <a:ext cx="10515600" cy="9081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endParaRPr lang="fr-FR" dirty="0">
              <a:solidFill>
                <a:srgbClr val="0099A9"/>
              </a:solidFill>
              <a:latin typeface="+mn-lt"/>
            </a:endParaRPr>
          </a:p>
        </p:txBody>
      </p:sp>
      <p:sp>
        <p:nvSpPr>
          <p:cNvPr id="8" name="Rectangle 7"/>
          <p:cNvSpPr/>
          <p:nvPr/>
        </p:nvSpPr>
        <p:spPr>
          <a:xfrm>
            <a:off x="843281" y="2007714"/>
            <a:ext cx="8624106" cy="1323439"/>
          </a:xfrm>
          <a:prstGeom prst="rect">
            <a:avLst/>
          </a:prstGeom>
        </p:spPr>
        <p:txBody>
          <a:bodyPr wrap="square">
            <a:spAutoFit/>
          </a:bodyPr>
          <a:lstStyle/>
          <a:p>
            <a:pPr>
              <a:buClr>
                <a:srgbClr val="0099A9"/>
              </a:buClr>
            </a:pPr>
            <a:r>
              <a:rPr lang="fr-FR" sz="2000" dirty="0">
                <a:solidFill>
                  <a:srgbClr val="474747"/>
                </a:solidFill>
              </a:rPr>
              <a:t>L’intégrité scientifique relève des bonnes pratiques qui doivent régir les activités de recherche pour en garantir le caractère honnête et rigoureux. Elle est le socle d’une relation de confiance entre le monde de la recherche et les autres composantes de la société.</a:t>
            </a:r>
          </a:p>
        </p:txBody>
      </p:sp>
      <p:sp>
        <p:nvSpPr>
          <p:cNvPr id="9" name="ZoneTexte 8"/>
          <p:cNvSpPr txBox="1"/>
          <p:nvPr/>
        </p:nvSpPr>
        <p:spPr>
          <a:xfrm>
            <a:off x="929345" y="3742699"/>
            <a:ext cx="6234059" cy="1631216"/>
          </a:xfrm>
          <a:prstGeom prst="rect">
            <a:avLst/>
          </a:prstGeom>
          <a:noFill/>
        </p:spPr>
        <p:txBody>
          <a:bodyPr wrap="square" rtlCol="0">
            <a:spAutoFit/>
          </a:bodyPr>
          <a:lstStyle/>
          <a:p>
            <a:pPr marL="342900" indent="-342900">
              <a:buClr>
                <a:srgbClr val="0099A9"/>
              </a:buClr>
              <a:buSzPct val="160000"/>
              <a:buFont typeface="Calibri" panose="020F0502020204030204" pitchFamily="34" charset="0"/>
              <a:buChar char="›"/>
            </a:pPr>
            <a:r>
              <a:rPr lang="fr-FR" sz="2000" dirty="0">
                <a:solidFill>
                  <a:srgbClr val="474747"/>
                </a:solidFill>
              </a:rPr>
              <a:t>Elle garantit la fiabilité, la rigueur, la qualité des résultats de la recherche.</a:t>
            </a:r>
          </a:p>
          <a:p>
            <a:pPr marL="342900" indent="-342900">
              <a:buClr>
                <a:srgbClr val="0099A9"/>
              </a:buClr>
              <a:buSzPct val="160000"/>
              <a:buFont typeface="Calibri" panose="020F0502020204030204" pitchFamily="34" charset="0"/>
              <a:buChar char="›"/>
            </a:pPr>
            <a:endParaRPr lang="fr-FR" sz="2000" dirty="0">
              <a:solidFill>
                <a:srgbClr val="474747"/>
              </a:solidFill>
            </a:endParaRPr>
          </a:p>
          <a:p>
            <a:pPr marL="342900" indent="-342900">
              <a:buClr>
                <a:srgbClr val="0099A9"/>
              </a:buClr>
              <a:buSzPct val="160000"/>
              <a:buFont typeface="Calibri" panose="020F0502020204030204" pitchFamily="34" charset="0"/>
              <a:buChar char="›"/>
            </a:pPr>
            <a:r>
              <a:rPr lang="fr-FR" sz="2000" dirty="0">
                <a:solidFill>
                  <a:srgbClr val="474747"/>
                </a:solidFill>
              </a:rPr>
              <a:t>Elle est indispensable au bon fonctionnement des communautés scientifiques.</a:t>
            </a:r>
          </a:p>
        </p:txBody>
      </p:sp>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47923" y="3005223"/>
            <a:ext cx="2356195" cy="1705886"/>
          </a:xfrm>
          <a:prstGeom prst="rect">
            <a:avLst/>
          </a:prstGeom>
        </p:spPr>
      </p:pic>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6622" y="4443161"/>
            <a:ext cx="1176616" cy="1670796"/>
          </a:xfrm>
          <a:prstGeom prst="rect">
            <a:avLst/>
          </a:prstGeom>
        </p:spPr>
      </p:pic>
      <p:pic>
        <p:nvPicPr>
          <p:cNvPr id="11" name="Imag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222376" y="4593502"/>
            <a:ext cx="1266127" cy="1737761"/>
          </a:xfrm>
          <a:prstGeom prst="rect">
            <a:avLst/>
          </a:prstGeom>
        </p:spPr>
      </p:pic>
      <p:cxnSp>
        <p:nvCxnSpPr>
          <p:cNvPr id="13" name="Connecteur droit 12"/>
          <p:cNvCxnSpPr/>
          <p:nvPr/>
        </p:nvCxnSpPr>
        <p:spPr>
          <a:xfrm>
            <a:off x="765221" y="2084297"/>
            <a:ext cx="0" cy="1148576"/>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0">
            <a:extLst>
              <a:ext uri="{FF2B5EF4-FFF2-40B4-BE49-F238E27FC236}">
                <a16:creationId xmlns:a16="http://schemas.microsoft.com/office/drawing/2014/main" id="{83EF99C9-D1BD-44A7-A1ED-916788647AA4}"/>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3</a:t>
            </a:fld>
            <a:endParaRPr lang="fr-FR" dirty="0"/>
          </a:p>
        </p:txBody>
      </p:sp>
      <p:sp>
        <p:nvSpPr>
          <p:cNvPr id="12" name="object 15">
            <a:extLst>
              <a:ext uri="{FF2B5EF4-FFF2-40B4-BE49-F238E27FC236}">
                <a16:creationId xmlns:a16="http://schemas.microsoft.com/office/drawing/2014/main" id="{457BD167-09EC-4055-8E0E-72CCE9455C38}"/>
              </a:ext>
            </a:extLst>
          </p:cNvPr>
          <p:cNvSpPr txBox="1"/>
          <p:nvPr/>
        </p:nvSpPr>
        <p:spPr>
          <a:xfrm>
            <a:off x="436759" y="356742"/>
            <a:ext cx="11117635" cy="1358642"/>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Les deux dimensions de l’intégrité scientifique </a:t>
            </a:r>
          </a:p>
        </p:txBody>
      </p:sp>
    </p:spTree>
    <p:extLst>
      <p:ext uri="{BB962C8B-B14F-4D97-AF65-F5344CB8AC3E}">
        <p14:creationId xmlns:p14="http://schemas.microsoft.com/office/powerpoint/2010/main" val="69629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5221" y="2413794"/>
            <a:ext cx="8547221" cy="3724096"/>
          </a:xfrm>
          <a:prstGeom prst="rect">
            <a:avLst/>
          </a:prstGeom>
        </p:spPr>
        <p:txBody>
          <a:bodyPr wrap="square">
            <a:spAutoFit/>
          </a:bodyPr>
          <a:lstStyle/>
          <a:p>
            <a:pPr marL="342900" indent="-342900">
              <a:buClr>
                <a:srgbClr val="0099A9"/>
              </a:buClr>
              <a:buFont typeface="Calibri" panose="020F0502020204030204" pitchFamily="34" charset="0"/>
              <a:buChar char="›"/>
            </a:pPr>
            <a:r>
              <a:rPr lang="fr-FR" sz="2000" b="1" dirty="0">
                <a:solidFill>
                  <a:srgbClr val="0099A9"/>
                </a:solidFill>
              </a:rPr>
              <a:t>Fiabilité</a:t>
            </a:r>
            <a:r>
              <a:rPr lang="fr-FR" sz="2000" dirty="0"/>
              <a:t> </a:t>
            </a:r>
            <a:r>
              <a:rPr lang="fr-FR" sz="2000" dirty="0">
                <a:solidFill>
                  <a:srgbClr val="474747"/>
                </a:solidFill>
              </a:rPr>
              <a:t>dans la conception, la méthodologie, l’analyse et l’utilisation des ressources. </a:t>
            </a:r>
          </a:p>
          <a:p>
            <a:pPr marL="285750" indent="-285750">
              <a:buClr>
                <a:srgbClr val="0099A9"/>
              </a:buClr>
              <a:buFont typeface="Calibri" panose="020F0502020204030204" pitchFamily="34" charset="0"/>
              <a:buChar char="›"/>
            </a:pPr>
            <a:endParaRPr lang="fr-FR" sz="1000" dirty="0"/>
          </a:p>
          <a:p>
            <a:pPr marL="342900" indent="-342900">
              <a:buClr>
                <a:srgbClr val="0099A9"/>
              </a:buClr>
              <a:buFont typeface="Calibri" panose="020F0502020204030204" pitchFamily="34" charset="0"/>
              <a:buChar char="›"/>
            </a:pPr>
            <a:r>
              <a:rPr lang="fr-FR" sz="2000" b="1" dirty="0">
                <a:solidFill>
                  <a:srgbClr val="0099A9"/>
                </a:solidFill>
              </a:rPr>
              <a:t>Respect</a:t>
            </a:r>
            <a:r>
              <a:rPr lang="fr-FR" sz="2000" dirty="0">
                <a:solidFill>
                  <a:srgbClr val="0099A9"/>
                </a:solidFill>
              </a:rPr>
              <a:t> </a:t>
            </a:r>
            <a:r>
              <a:rPr lang="fr-FR" sz="2000" dirty="0">
                <a:solidFill>
                  <a:srgbClr val="474747"/>
                </a:solidFill>
              </a:rPr>
              <a:t>envers les collègues, les participants à la recherche, la société, les écosystèmes, l’héritage culturel et l’environnement</a:t>
            </a:r>
            <a:r>
              <a:rPr lang="fr-FR" sz="2000" dirty="0">
                <a:solidFill>
                  <a:schemeClr val="bg2">
                    <a:lumMod val="10000"/>
                  </a:schemeClr>
                </a:solidFill>
              </a:rPr>
              <a:t>.</a:t>
            </a:r>
          </a:p>
          <a:p>
            <a:pPr marL="285750" indent="-285750">
              <a:buClr>
                <a:srgbClr val="0099A9"/>
              </a:buClr>
              <a:buFont typeface="Calibri" panose="020F0502020204030204" pitchFamily="34" charset="0"/>
              <a:buChar char="›"/>
            </a:pPr>
            <a:endParaRPr lang="fr-FR" sz="1000" dirty="0"/>
          </a:p>
          <a:p>
            <a:pPr marL="342900" indent="-342900">
              <a:buClr>
                <a:srgbClr val="0099A9"/>
              </a:buClr>
              <a:buFont typeface="Calibri" panose="020F0502020204030204" pitchFamily="34" charset="0"/>
              <a:buChar char="›"/>
            </a:pPr>
            <a:r>
              <a:rPr lang="fr-FR" sz="2000" b="1" dirty="0">
                <a:solidFill>
                  <a:srgbClr val="0099A9"/>
                </a:solidFill>
              </a:rPr>
              <a:t>Honnêteté</a:t>
            </a:r>
            <a:r>
              <a:rPr lang="fr-FR" sz="2000" dirty="0"/>
              <a:t> </a:t>
            </a:r>
            <a:r>
              <a:rPr lang="fr-FR" sz="2000" dirty="0">
                <a:solidFill>
                  <a:schemeClr val="bg2">
                    <a:lumMod val="10000"/>
                  </a:schemeClr>
                </a:solidFill>
              </a:rPr>
              <a:t>dans </a:t>
            </a:r>
            <a:r>
              <a:rPr lang="fr-FR" sz="2000" dirty="0">
                <a:solidFill>
                  <a:schemeClr val="bg2">
                    <a:lumMod val="25000"/>
                  </a:schemeClr>
                </a:solidFill>
              </a:rPr>
              <a:t>l’élaboration, la réalisation, l’évaluation et la diffusion de la recherche, d’une manière transparente</a:t>
            </a:r>
            <a:r>
              <a:rPr lang="fr-FR" sz="2000" dirty="0">
                <a:solidFill>
                  <a:schemeClr val="bg2">
                    <a:lumMod val="10000"/>
                  </a:schemeClr>
                </a:solidFill>
              </a:rPr>
              <a:t>, juste, complète et objective</a:t>
            </a:r>
            <a:r>
              <a:rPr lang="fr-FR" sz="2000" dirty="0"/>
              <a:t>. </a:t>
            </a:r>
          </a:p>
          <a:p>
            <a:pPr marL="285750" indent="-285750">
              <a:buClr>
                <a:srgbClr val="0099A9"/>
              </a:buClr>
              <a:buFont typeface="Calibri" panose="020F0502020204030204" pitchFamily="34" charset="0"/>
              <a:buChar char="›"/>
            </a:pPr>
            <a:endParaRPr lang="fr-FR" sz="1000" dirty="0"/>
          </a:p>
          <a:p>
            <a:pPr marL="342900" indent="-342900">
              <a:buClr>
                <a:srgbClr val="0099A9"/>
              </a:buClr>
              <a:buFont typeface="Calibri" panose="020F0502020204030204" pitchFamily="34" charset="0"/>
              <a:buChar char="›"/>
            </a:pPr>
            <a:r>
              <a:rPr lang="fr-FR" sz="2000" b="1" dirty="0">
                <a:solidFill>
                  <a:srgbClr val="0099A9"/>
                </a:solidFill>
              </a:rPr>
              <a:t>Responsabilité</a:t>
            </a:r>
            <a:r>
              <a:rPr lang="fr-FR" sz="2000" dirty="0"/>
              <a:t> </a:t>
            </a:r>
            <a:r>
              <a:rPr lang="fr-FR" sz="2000" dirty="0">
                <a:solidFill>
                  <a:srgbClr val="474747"/>
                </a:solidFill>
              </a:rPr>
              <a:t>concernant les activités de recherche, de l’idée à la publication, leur gestion, leur organisation, concernant la formation, la supervision et le mentorat et concernant les implications plus générales des résultats.</a:t>
            </a:r>
          </a:p>
        </p:txBody>
      </p:sp>
      <p:sp>
        <p:nvSpPr>
          <p:cNvPr id="6" name="ZoneTexte 5"/>
          <p:cNvSpPr txBox="1"/>
          <p:nvPr/>
        </p:nvSpPr>
        <p:spPr>
          <a:xfrm>
            <a:off x="828661" y="1363985"/>
            <a:ext cx="9017866" cy="954107"/>
          </a:xfrm>
          <a:prstGeom prst="rect">
            <a:avLst/>
          </a:prstGeom>
          <a:noFill/>
        </p:spPr>
        <p:txBody>
          <a:bodyPr wrap="square" rtlCol="0">
            <a:spAutoFit/>
          </a:bodyPr>
          <a:lstStyle/>
          <a:p>
            <a:r>
              <a:rPr lang="fr-FR" sz="2000" dirty="0">
                <a:solidFill>
                  <a:srgbClr val="474747"/>
                </a:solidFill>
              </a:rPr>
              <a:t>Au-delà des diversités disciplinaires, les bonnes pratiques en matière de recherche reposent sur des principes communs. </a:t>
            </a:r>
            <a:r>
              <a:rPr lang="fr-FR" sz="1600" i="1" dirty="0">
                <a:hlinkClick r:id="rId2"/>
              </a:rPr>
              <a:t>Le code de conduite européen pour l’intégrité scientifique (révisé en 2023)</a:t>
            </a:r>
            <a:endParaRPr lang="fr-FR" sz="1600" i="1" dirty="0"/>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4380" y="2491801"/>
            <a:ext cx="1246312" cy="1769764"/>
          </a:xfrm>
          <a:prstGeom prst="rect">
            <a:avLst/>
          </a:prstGeom>
        </p:spPr>
      </p:pic>
      <p:pic>
        <p:nvPicPr>
          <p:cNvPr id="11" name="Imag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00671" y="4429771"/>
            <a:ext cx="1345405" cy="1300558"/>
          </a:xfrm>
          <a:prstGeom prst="rect">
            <a:avLst/>
          </a:prstGeom>
        </p:spPr>
      </p:pic>
      <p:pic>
        <p:nvPicPr>
          <p:cNvPr id="12" name="Imag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6003" y="1485284"/>
            <a:ext cx="956569" cy="1366201"/>
          </a:xfrm>
          <a:prstGeom prst="rect">
            <a:avLst/>
          </a:prstGeom>
          <a:effectLst>
            <a:outerShdw blurRad="50800" dist="38100" algn="l" rotWithShape="0">
              <a:prstClr val="black">
                <a:alpha val="40000"/>
              </a:prstClr>
            </a:outerShdw>
          </a:effectLst>
        </p:spPr>
      </p:pic>
      <p:cxnSp>
        <p:nvCxnSpPr>
          <p:cNvPr id="13" name="Connecteur droit 12"/>
          <p:cNvCxnSpPr/>
          <p:nvPr/>
        </p:nvCxnSpPr>
        <p:spPr>
          <a:xfrm>
            <a:off x="765221" y="1462982"/>
            <a:ext cx="0" cy="832808"/>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0">
            <a:extLst>
              <a:ext uri="{FF2B5EF4-FFF2-40B4-BE49-F238E27FC236}">
                <a16:creationId xmlns:a16="http://schemas.microsoft.com/office/drawing/2014/main" id="{F0CD8F5A-47E7-4038-BC9E-E0C9579F341A}"/>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4</a:t>
            </a:fld>
            <a:endParaRPr lang="fr-FR" dirty="0"/>
          </a:p>
        </p:txBody>
      </p:sp>
      <p:sp>
        <p:nvSpPr>
          <p:cNvPr id="15" name="object 15">
            <a:extLst>
              <a:ext uri="{FF2B5EF4-FFF2-40B4-BE49-F238E27FC236}">
                <a16:creationId xmlns:a16="http://schemas.microsoft.com/office/drawing/2014/main" id="{E84F17AB-B0FD-4662-9A28-718689600A91}"/>
              </a:ext>
            </a:extLst>
          </p:cNvPr>
          <p:cNvSpPr txBox="1"/>
          <p:nvPr/>
        </p:nvSpPr>
        <p:spPr>
          <a:xfrm>
            <a:off x="436759" y="356742"/>
            <a:ext cx="11631416" cy="674736"/>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Les principes du code de conduite européen</a:t>
            </a:r>
          </a:p>
        </p:txBody>
      </p:sp>
    </p:spTree>
    <p:extLst>
      <p:ext uri="{BB962C8B-B14F-4D97-AF65-F5344CB8AC3E}">
        <p14:creationId xmlns:p14="http://schemas.microsoft.com/office/powerpoint/2010/main" val="143986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439176387"/>
              </p:ext>
            </p:extLst>
          </p:nvPr>
        </p:nvGraphicFramePr>
        <p:xfrm>
          <a:off x="1574618" y="985498"/>
          <a:ext cx="8428029" cy="5533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Espace réservé du numéro de diapositive 10">
            <a:extLst>
              <a:ext uri="{FF2B5EF4-FFF2-40B4-BE49-F238E27FC236}">
                <a16:creationId xmlns:a16="http://schemas.microsoft.com/office/drawing/2014/main" id="{CBB38ADF-8EA8-4007-80D5-7955F6616835}"/>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5</a:t>
            </a:fld>
            <a:endParaRPr lang="fr-FR" dirty="0"/>
          </a:p>
        </p:txBody>
      </p:sp>
      <p:graphicFrame>
        <p:nvGraphicFramePr>
          <p:cNvPr id="25" name="Diagramme 24">
            <a:extLst>
              <a:ext uri="{FF2B5EF4-FFF2-40B4-BE49-F238E27FC236}">
                <a16:creationId xmlns:a16="http://schemas.microsoft.com/office/drawing/2014/main" id="{A94946A8-1406-4B35-9462-266E6B621E9E}"/>
              </a:ext>
            </a:extLst>
          </p:cNvPr>
          <p:cNvGraphicFramePr/>
          <p:nvPr>
            <p:extLst>
              <p:ext uri="{D42A27DB-BD31-4B8C-83A1-F6EECF244321}">
                <p14:modId xmlns:p14="http://schemas.microsoft.com/office/powerpoint/2010/main" val="4062306471"/>
              </p:ext>
            </p:extLst>
          </p:nvPr>
        </p:nvGraphicFramePr>
        <p:xfrm>
          <a:off x="1574618" y="985498"/>
          <a:ext cx="8428029" cy="55339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9" name="Image 28">
            <a:extLst>
              <a:ext uri="{FF2B5EF4-FFF2-40B4-BE49-F238E27FC236}">
                <a16:creationId xmlns:a16="http://schemas.microsoft.com/office/drawing/2014/main" id="{FE7C7E13-4E52-4059-ABE1-5EB68F541D1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348057" y="1778102"/>
            <a:ext cx="1261316" cy="1711185"/>
          </a:xfrm>
          <a:prstGeom prst="rect">
            <a:avLst/>
          </a:prstGeom>
        </p:spPr>
      </p:pic>
      <p:pic>
        <p:nvPicPr>
          <p:cNvPr id="30" name="Image 29">
            <a:extLst>
              <a:ext uri="{FF2B5EF4-FFF2-40B4-BE49-F238E27FC236}">
                <a16:creationId xmlns:a16="http://schemas.microsoft.com/office/drawing/2014/main" id="{DB489537-A5D3-453A-90D8-DB4A0CDBF4B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479977" y="4170443"/>
            <a:ext cx="961732" cy="1474656"/>
          </a:xfrm>
          <a:prstGeom prst="rect">
            <a:avLst/>
          </a:prstGeom>
        </p:spPr>
      </p:pic>
      <p:pic>
        <p:nvPicPr>
          <p:cNvPr id="32" name="Image 31">
            <a:extLst>
              <a:ext uri="{FF2B5EF4-FFF2-40B4-BE49-F238E27FC236}">
                <a16:creationId xmlns:a16="http://schemas.microsoft.com/office/drawing/2014/main" id="{313F0D65-06C2-471A-832F-095B07F88B4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342219" y="4143922"/>
            <a:ext cx="967457" cy="1648546"/>
          </a:xfrm>
          <a:prstGeom prst="rect">
            <a:avLst/>
          </a:prstGeom>
        </p:spPr>
      </p:pic>
      <p:pic>
        <p:nvPicPr>
          <p:cNvPr id="33" name="Image 32">
            <a:extLst>
              <a:ext uri="{FF2B5EF4-FFF2-40B4-BE49-F238E27FC236}">
                <a16:creationId xmlns:a16="http://schemas.microsoft.com/office/drawing/2014/main" id="{1A6D80A3-7D65-492A-B9BF-5CEEE080E93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372882" y="926084"/>
            <a:ext cx="878514" cy="1268575"/>
          </a:xfrm>
          <a:prstGeom prst="rect">
            <a:avLst/>
          </a:prstGeom>
        </p:spPr>
      </p:pic>
      <p:pic>
        <p:nvPicPr>
          <p:cNvPr id="34" name="Image 33">
            <a:extLst>
              <a:ext uri="{FF2B5EF4-FFF2-40B4-BE49-F238E27FC236}">
                <a16:creationId xmlns:a16="http://schemas.microsoft.com/office/drawing/2014/main" id="{F877F5A1-A14E-49E1-B751-23693561C6D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flipH="1">
            <a:off x="4275208" y="2788472"/>
            <a:ext cx="977245" cy="1341270"/>
          </a:xfrm>
          <a:prstGeom prst="rect">
            <a:avLst/>
          </a:prstGeom>
        </p:spPr>
      </p:pic>
      <p:pic>
        <p:nvPicPr>
          <p:cNvPr id="35" name="Image 34">
            <a:extLst>
              <a:ext uri="{FF2B5EF4-FFF2-40B4-BE49-F238E27FC236}">
                <a16:creationId xmlns:a16="http://schemas.microsoft.com/office/drawing/2014/main" id="{C98B205F-3399-4E53-86C2-B2C69CF58A20}"/>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335262" y="3535089"/>
            <a:ext cx="953865" cy="1354489"/>
          </a:xfrm>
          <a:prstGeom prst="rect">
            <a:avLst/>
          </a:prstGeom>
        </p:spPr>
      </p:pic>
      <p:sp>
        <p:nvSpPr>
          <p:cNvPr id="37" name="object 15">
            <a:extLst>
              <a:ext uri="{FF2B5EF4-FFF2-40B4-BE49-F238E27FC236}">
                <a16:creationId xmlns:a16="http://schemas.microsoft.com/office/drawing/2014/main" id="{2F44AB98-3000-4848-8B3F-F427273CDEBE}"/>
              </a:ext>
            </a:extLst>
          </p:cNvPr>
          <p:cNvSpPr txBox="1"/>
          <p:nvPr/>
        </p:nvSpPr>
        <p:spPr>
          <a:xfrm>
            <a:off x="441801" y="1120288"/>
            <a:ext cx="2810199" cy="2489656"/>
          </a:xfrm>
          <a:prstGeom prst="rect">
            <a:avLst/>
          </a:prstGeom>
        </p:spPr>
        <p:txBody>
          <a:bodyPr vert="horz" wrap="square" lIns="0" tIns="12700" rIns="0" bIns="0" rtlCol="0">
            <a:spAutoFit/>
          </a:bodyPr>
          <a:lstStyle/>
          <a:p>
            <a:pPr marL="12700" marR="1085850">
              <a:lnSpc>
                <a:spcPct val="100699"/>
              </a:lnSpc>
              <a:spcBef>
                <a:spcPts val="765"/>
              </a:spcBef>
            </a:pPr>
            <a:r>
              <a:rPr lang="fr-FR" sz="2000" b="1" spc="-10" dirty="0">
                <a:solidFill>
                  <a:srgbClr val="E50051"/>
                </a:solidFill>
                <a:cs typeface="Museo Sans 900"/>
              </a:rPr>
              <a:t>Un ensemble d’acteurs et d’actrices créent les conditions du respect des exigences de l’intégrité scientifique</a:t>
            </a:r>
          </a:p>
        </p:txBody>
      </p:sp>
      <p:grpSp>
        <p:nvGrpSpPr>
          <p:cNvPr id="3" name="Groupe 2">
            <a:extLst>
              <a:ext uri="{FF2B5EF4-FFF2-40B4-BE49-F238E27FC236}">
                <a16:creationId xmlns:a16="http://schemas.microsoft.com/office/drawing/2014/main" id="{007F51D7-C71C-454B-9D57-4F82F41E5BF1}"/>
              </a:ext>
            </a:extLst>
          </p:cNvPr>
          <p:cNvGrpSpPr/>
          <p:nvPr/>
        </p:nvGrpSpPr>
        <p:grpSpPr>
          <a:xfrm>
            <a:off x="7467599" y="20716"/>
            <a:ext cx="4509809" cy="2300002"/>
            <a:chOff x="7585375" y="65113"/>
            <a:chExt cx="4011034" cy="2045627"/>
          </a:xfrm>
        </p:grpSpPr>
        <p:pic>
          <p:nvPicPr>
            <p:cNvPr id="15" name="Image 14">
              <a:extLst>
                <a:ext uri="{FF2B5EF4-FFF2-40B4-BE49-F238E27FC236}">
                  <a16:creationId xmlns:a16="http://schemas.microsoft.com/office/drawing/2014/main" id="{E58FE751-A6AC-4975-81F5-85070FE168F7}"/>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7585375" y="65113"/>
              <a:ext cx="4011034" cy="2045627"/>
            </a:xfrm>
            <a:prstGeom prst="rect">
              <a:avLst/>
            </a:prstGeom>
          </p:spPr>
        </p:pic>
        <p:sp>
          <p:nvSpPr>
            <p:cNvPr id="2" name="Rectangle 1">
              <a:extLst>
                <a:ext uri="{FF2B5EF4-FFF2-40B4-BE49-F238E27FC236}">
                  <a16:creationId xmlns:a16="http://schemas.microsoft.com/office/drawing/2014/main" id="{F88E5487-25E9-4EBE-BDD2-4D1DB8BC2677}"/>
                </a:ext>
              </a:extLst>
            </p:cNvPr>
            <p:cNvSpPr/>
            <p:nvPr/>
          </p:nvSpPr>
          <p:spPr>
            <a:xfrm>
              <a:off x="8315325" y="1504950"/>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8" name="Rectangle 37">
              <a:extLst>
                <a:ext uri="{FF2B5EF4-FFF2-40B4-BE49-F238E27FC236}">
                  <a16:creationId xmlns:a16="http://schemas.microsoft.com/office/drawing/2014/main" id="{97219F81-0DBA-4119-9E35-62620F8BBDDD}"/>
                </a:ext>
              </a:extLst>
            </p:cNvPr>
            <p:cNvSpPr/>
            <p:nvPr/>
          </p:nvSpPr>
          <p:spPr>
            <a:xfrm>
              <a:off x="8825947" y="1388581"/>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9" name="Rectangle 38">
              <a:extLst>
                <a:ext uri="{FF2B5EF4-FFF2-40B4-BE49-F238E27FC236}">
                  <a16:creationId xmlns:a16="http://schemas.microsoft.com/office/drawing/2014/main" id="{3B58ED69-5CC0-440B-9AD7-4AC7FDA5F7DF}"/>
                </a:ext>
              </a:extLst>
            </p:cNvPr>
            <p:cNvSpPr/>
            <p:nvPr/>
          </p:nvSpPr>
          <p:spPr>
            <a:xfrm>
              <a:off x="9112206" y="1276350"/>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40" name="Rectangle 39">
              <a:extLst>
                <a:ext uri="{FF2B5EF4-FFF2-40B4-BE49-F238E27FC236}">
                  <a16:creationId xmlns:a16="http://schemas.microsoft.com/office/drawing/2014/main" id="{6F9FD0CD-AFF9-46C9-A6F9-A2587CA3D993}"/>
                </a:ext>
              </a:extLst>
            </p:cNvPr>
            <p:cNvSpPr/>
            <p:nvPr/>
          </p:nvSpPr>
          <p:spPr>
            <a:xfrm>
              <a:off x="9825088" y="1325165"/>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pic>
        <p:nvPicPr>
          <p:cNvPr id="31" name="Image 30">
            <a:extLst>
              <a:ext uri="{FF2B5EF4-FFF2-40B4-BE49-F238E27FC236}">
                <a16:creationId xmlns:a16="http://schemas.microsoft.com/office/drawing/2014/main" id="{B751DA04-7873-437D-9BC8-B0E423865D8E}"/>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flipH="1">
            <a:off x="8480320" y="1491913"/>
            <a:ext cx="653136" cy="1946346"/>
          </a:xfrm>
          <a:prstGeom prst="rect">
            <a:avLst/>
          </a:prstGeom>
        </p:spPr>
      </p:pic>
      <p:sp>
        <p:nvSpPr>
          <p:cNvPr id="42" name="object 15">
            <a:extLst>
              <a:ext uri="{FF2B5EF4-FFF2-40B4-BE49-F238E27FC236}">
                <a16:creationId xmlns:a16="http://schemas.microsoft.com/office/drawing/2014/main" id="{7E5F7F0E-CC81-4AD2-B01F-58F8D37F449F}"/>
              </a:ext>
            </a:extLst>
          </p:cNvPr>
          <p:cNvSpPr txBox="1"/>
          <p:nvPr/>
        </p:nvSpPr>
        <p:spPr>
          <a:xfrm>
            <a:off x="436759" y="356742"/>
            <a:ext cx="11631416" cy="674736"/>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L’environnement de recherche </a:t>
            </a:r>
          </a:p>
        </p:txBody>
      </p:sp>
    </p:spTree>
    <p:extLst>
      <p:ext uri="{BB962C8B-B14F-4D97-AF65-F5344CB8AC3E}">
        <p14:creationId xmlns:p14="http://schemas.microsoft.com/office/powerpoint/2010/main" val="353787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351C9E13-4986-47BC-866C-2DBDDF984796}"/>
              </a:ext>
            </a:extLst>
          </p:cNvPr>
          <p:cNvSpPr/>
          <p:nvPr/>
        </p:nvSpPr>
        <p:spPr>
          <a:xfrm>
            <a:off x="4977371" y="489263"/>
            <a:ext cx="831273" cy="764352"/>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009BAC"/>
          </a:solidFill>
        </p:spPr>
        <p:txBody>
          <a:bodyPr wrap="square" lIns="0" tIns="0" rIns="0" bIns="0" rtlCol="0"/>
          <a:lstStyle/>
          <a:p>
            <a:endParaRPr dirty="0"/>
          </a:p>
        </p:txBody>
      </p:sp>
      <p:sp>
        <p:nvSpPr>
          <p:cNvPr id="6" name="object 7">
            <a:extLst>
              <a:ext uri="{FF2B5EF4-FFF2-40B4-BE49-F238E27FC236}">
                <a16:creationId xmlns:a16="http://schemas.microsoft.com/office/drawing/2014/main" id="{A9A4A1FF-F6B5-4C3B-BF3B-FCEE49D8F756}"/>
              </a:ext>
            </a:extLst>
          </p:cNvPr>
          <p:cNvSpPr txBox="1"/>
          <p:nvPr/>
        </p:nvSpPr>
        <p:spPr>
          <a:xfrm>
            <a:off x="5092267" y="599015"/>
            <a:ext cx="1021749" cy="464871"/>
          </a:xfrm>
          <a:prstGeom prst="rect">
            <a:avLst/>
          </a:prstGeom>
        </p:spPr>
        <p:txBody>
          <a:bodyPr vert="horz" wrap="square" lIns="0" tIns="94615" rIns="0" bIns="0" rtlCol="0">
            <a:spAutoFit/>
          </a:bodyPr>
          <a:lstStyle/>
          <a:p>
            <a:pPr marL="80645" marR="5080">
              <a:lnSpc>
                <a:spcPct val="100000"/>
              </a:lnSpc>
              <a:spcBef>
                <a:spcPts val="645"/>
              </a:spcBef>
            </a:pPr>
            <a:r>
              <a:rPr lang="fr-FR" sz="2400" b="1" dirty="0">
                <a:solidFill>
                  <a:srgbClr val="FFFFFF"/>
                </a:solidFill>
                <a:cs typeface="Museo Sans 500"/>
              </a:rPr>
              <a:t> 2% </a:t>
            </a:r>
            <a:endParaRPr sz="2400" b="1" dirty="0">
              <a:cs typeface="Museo Sans 500"/>
            </a:endParaRPr>
          </a:p>
        </p:txBody>
      </p:sp>
      <p:pic>
        <p:nvPicPr>
          <p:cNvPr id="7" name="Image 6">
            <a:extLst>
              <a:ext uri="{FF2B5EF4-FFF2-40B4-BE49-F238E27FC236}">
                <a16:creationId xmlns:a16="http://schemas.microsoft.com/office/drawing/2014/main" id="{72446407-7989-416A-A280-955E7C3F83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07343" y="1703496"/>
            <a:ext cx="2423440" cy="2342659"/>
          </a:xfrm>
          <a:prstGeom prst="rect">
            <a:avLst/>
          </a:prstGeom>
        </p:spPr>
      </p:pic>
      <p:pic>
        <p:nvPicPr>
          <p:cNvPr id="8" name="object 44">
            <a:extLst>
              <a:ext uri="{FF2B5EF4-FFF2-40B4-BE49-F238E27FC236}">
                <a16:creationId xmlns:a16="http://schemas.microsoft.com/office/drawing/2014/main" id="{80CC39F3-FF98-4B7F-A8B5-FFEF1BE71A6E}"/>
              </a:ext>
            </a:extLst>
          </p:cNvPr>
          <p:cNvPicPr/>
          <p:nvPr/>
        </p:nvPicPr>
        <p:blipFill>
          <a:blip r:embed="rId3" cstate="screen">
            <a:extLst>
              <a:ext uri="{28A0092B-C50C-407E-A947-70E740481C1C}">
                <a14:useLocalDpi xmlns:a14="http://schemas.microsoft.com/office/drawing/2010/main"/>
              </a:ext>
            </a:extLst>
          </a:blip>
          <a:stretch>
            <a:fillRect/>
          </a:stretch>
        </p:blipFill>
        <p:spPr>
          <a:xfrm>
            <a:off x="9499600" y="1079100"/>
            <a:ext cx="1937295" cy="1402602"/>
          </a:xfrm>
          <a:prstGeom prst="rect">
            <a:avLst/>
          </a:prstGeom>
        </p:spPr>
      </p:pic>
      <p:pic>
        <p:nvPicPr>
          <p:cNvPr id="9" name="object 44">
            <a:extLst>
              <a:ext uri="{FF2B5EF4-FFF2-40B4-BE49-F238E27FC236}">
                <a16:creationId xmlns:a16="http://schemas.microsoft.com/office/drawing/2014/main" id="{F5E6FBD4-6D61-4084-9654-BCEE0CCC0BA3}"/>
              </a:ext>
            </a:extLst>
          </p:cNvPr>
          <p:cNvPicPr/>
          <p:nvPr/>
        </p:nvPicPr>
        <p:blipFill>
          <a:blip r:embed="rId4" cstate="screen">
            <a:extLst>
              <a:ext uri="{28A0092B-C50C-407E-A947-70E740481C1C}">
                <a14:useLocalDpi xmlns:a14="http://schemas.microsoft.com/office/drawing/2010/main"/>
              </a:ext>
            </a:extLst>
          </a:blip>
          <a:stretch>
            <a:fillRect/>
          </a:stretch>
        </p:blipFill>
        <p:spPr>
          <a:xfrm flipH="1">
            <a:off x="269281" y="2798162"/>
            <a:ext cx="2091194" cy="3403419"/>
          </a:xfrm>
          <a:prstGeom prst="rect">
            <a:avLst/>
          </a:prstGeom>
        </p:spPr>
      </p:pic>
      <p:pic>
        <p:nvPicPr>
          <p:cNvPr id="10" name="object 43">
            <a:extLst>
              <a:ext uri="{FF2B5EF4-FFF2-40B4-BE49-F238E27FC236}">
                <a16:creationId xmlns:a16="http://schemas.microsoft.com/office/drawing/2014/main" id="{F9AEBBC7-5C97-4FD7-AEEC-ED4B3B23743E}"/>
              </a:ext>
            </a:extLst>
          </p:cNvPr>
          <p:cNvPicPr/>
          <p:nvPr/>
        </p:nvPicPr>
        <p:blipFill>
          <a:blip r:embed="rId5">
            <a:extLst>
              <a:ext uri="{28A0092B-C50C-407E-A947-70E740481C1C}">
                <a14:useLocalDpi xmlns:a14="http://schemas.microsoft.com/office/drawing/2010/main"/>
              </a:ext>
            </a:extLst>
          </a:blip>
          <a:stretch>
            <a:fillRect/>
          </a:stretch>
        </p:blipFill>
        <p:spPr>
          <a:xfrm>
            <a:off x="7978084" y="4522482"/>
            <a:ext cx="1838899" cy="1740825"/>
          </a:xfrm>
          <a:prstGeom prst="rect">
            <a:avLst/>
          </a:prstGeom>
        </p:spPr>
      </p:pic>
      <p:sp>
        <p:nvSpPr>
          <p:cNvPr id="11" name="object 36">
            <a:extLst>
              <a:ext uri="{FF2B5EF4-FFF2-40B4-BE49-F238E27FC236}">
                <a16:creationId xmlns:a16="http://schemas.microsoft.com/office/drawing/2014/main" id="{2E6C606B-03DA-4498-9821-4521C6917C46}"/>
              </a:ext>
            </a:extLst>
          </p:cNvPr>
          <p:cNvSpPr txBox="1"/>
          <p:nvPr/>
        </p:nvSpPr>
        <p:spPr>
          <a:xfrm>
            <a:off x="6473219" y="2778050"/>
            <a:ext cx="4400727" cy="1251753"/>
          </a:xfrm>
          <a:prstGeom prst="rect">
            <a:avLst/>
          </a:prstGeom>
        </p:spPr>
        <p:txBody>
          <a:bodyPr vert="horz" wrap="square" lIns="0" tIns="17145" rIns="0" bIns="0" rtlCol="0">
            <a:spAutoFit/>
          </a:bodyPr>
          <a:lstStyle/>
          <a:p>
            <a:pPr marL="12700" marR="5080" indent="-635" algn="just">
              <a:lnSpc>
                <a:spcPct val="98000"/>
              </a:lnSpc>
              <a:spcBef>
                <a:spcPts val="135"/>
              </a:spcBef>
            </a:pPr>
            <a:r>
              <a:rPr lang="fr-FR" sz="1400" spc="-10" dirty="0">
                <a:solidFill>
                  <a:srgbClr val="E50051"/>
                </a:solidFill>
                <a:cs typeface="Museo Sans 500"/>
              </a:rPr>
              <a:t>En 2021, aux Pays-Bas, 8% des chercheurs sondés admettent avoir falsifié ou fabriqué des données au cours des trois dernières années. Plus de la moitié d'entre eux déclarent s’être livrés à au moins une pratique de recherche questionnable. </a:t>
            </a:r>
          </a:p>
          <a:p>
            <a:pPr marL="12700" marR="5080" indent="-635">
              <a:lnSpc>
                <a:spcPct val="98000"/>
              </a:lnSpc>
              <a:spcBef>
                <a:spcPts val="135"/>
              </a:spcBef>
            </a:pPr>
            <a:r>
              <a:rPr lang="fr-FR" sz="1100" spc="-10" dirty="0">
                <a:solidFill>
                  <a:srgbClr val="9D9D9C"/>
                </a:solidFill>
              </a:rPr>
              <a:t>Gowri Gopalakrishna et al. </a:t>
            </a:r>
            <a:r>
              <a:rPr lang="fr-FR" sz="1100" spc="-10" dirty="0">
                <a:solidFill>
                  <a:srgbClr val="9D9D9C"/>
                </a:solidFill>
                <a:hlinkClick r:id="rId6"/>
              </a:rPr>
              <a:t>https://doi.org/10.1371/journal.pone.0263023</a:t>
            </a:r>
            <a:r>
              <a:rPr lang="fr-FR" sz="1100" spc="-10" dirty="0">
                <a:solidFill>
                  <a:srgbClr val="9D9D9C"/>
                </a:solidFill>
              </a:rPr>
              <a:t> </a:t>
            </a:r>
          </a:p>
        </p:txBody>
      </p:sp>
      <p:sp>
        <p:nvSpPr>
          <p:cNvPr id="12" name="object 5">
            <a:extLst>
              <a:ext uri="{FF2B5EF4-FFF2-40B4-BE49-F238E27FC236}">
                <a16:creationId xmlns:a16="http://schemas.microsoft.com/office/drawing/2014/main" id="{DA38F495-D4CF-413F-9BE8-03DEB383257C}"/>
              </a:ext>
            </a:extLst>
          </p:cNvPr>
          <p:cNvSpPr/>
          <p:nvPr/>
        </p:nvSpPr>
        <p:spPr>
          <a:xfrm>
            <a:off x="5507885" y="2608922"/>
            <a:ext cx="838200" cy="754254"/>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E50051"/>
          </a:solidFill>
        </p:spPr>
        <p:txBody>
          <a:bodyPr wrap="square" lIns="0" tIns="0" rIns="0" bIns="0" rtlCol="0"/>
          <a:lstStyle/>
          <a:p>
            <a:endParaRPr dirty="0"/>
          </a:p>
        </p:txBody>
      </p:sp>
      <p:sp>
        <p:nvSpPr>
          <p:cNvPr id="13" name="object 7">
            <a:extLst>
              <a:ext uri="{FF2B5EF4-FFF2-40B4-BE49-F238E27FC236}">
                <a16:creationId xmlns:a16="http://schemas.microsoft.com/office/drawing/2014/main" id="{08D631E3-2D76-4A50-8899-9FC14DD7135F}"/>
              </a:ext>
            </a:extLst>
          </p:cNvPr>
          <p:cNvSpPr txBox="1"/>
          <p:nvPr/>
        </p:nvSpPr>
        <p:spPr>
          <a:xfrm>
            <a:off x="5617733" y="2707981"/>
            <a:ext cx="962300" cy="463237"/>
          </a:xfrm>
          <a:prstGeom prst="rect">
            <a:avLst/>
          </a:prstGeom>
        </p:spPr>
        <p:txBody>
          <a:bodyPr vert="horz" wrap="square" lIns="0" tIns="94615" rIns="0" bIns="0" rtlCol="0">
            <a:spAutoFit/>
          </a:bodyPr>
          <a:lstStyle/>
          <a:p>
            <a:pPr marL="80645" marR="5080">
              <a:lnSpc>
                <a:spcPct val="100000"/>
              </a:lnSpc>
              <a:spcBef>
                <a:spcPts val="645"/>
              </a:spcBef>
            </a:pPr>
            <a:r>
              <a:rPr lang="fr-FR" sz="2400" b="1" dirty="0">
                <a:solidFill>
                  <a:srgbClr val="FFFFFF"/>
                </a:solidFill>
                <a:cs typeface="Museo Sans 500"/>
              </a:rPr>
              <a:t> 8% </a:t>
            </a:r>
            <a:endParaRPr sz="2400" b="1" dirty="0">
              <a:cs typeface="Museo Sans 500"/>
            </a:endParaRPr>
          </a:p>
        </p:txBody>
      </p:sp>
      <p:sp>
        <p:nvSpPr>
          <p:cNvPr id="14" name="object 36">
            <a:extLst>
              <a:ext uri="{FF2B5EF4-FFF2-40B4-BE49-F238E27FC236}">
                <a16:creationId xmlns:a16="http://schemas.microsoft.com/office/drawing/2014/main" id="{C526B008-0F23-44B3-90D9-B5DE61085B68}"/>
              </a:ext>
            </a:extLst>
          </p:cNvPr>
          <p:cNvSpPr txBox="1"/>
          <p:nvPr/>
        </p:nvSpPr>
        <p:spPr>
          <a:xfrm>
            <a:off x="3589509" y="4626246"/>
            <a:ext cx="3878091" cy="1025537"/>
          </a:xfrm>
          <a:prstGeom prst="rect">
            <a:avLst/>
          </a:prstGeom>
        </p:spPr>
        <p:txBody>
          <a:bodyPr vert="horz" wrap="square" lIns="0" tIns="17145" rIns="0" bIns="0" rtlCol="0">
            <a:spAutoFit/>
          </a:bodyPr>
          <a:lstStyle/>
          <a:p>
            <a:pPr marL="12700" marR="5080" indent="-635" algn="just">
              <a:lnSpc>
                <a:spcPct val="98000"/>
              </a:lnSpc>
              <a:spcBef>
                <a:spcPts val="135"/>
              </a:spcBef>
            </a:pPr>
            <a:r>
              <a:rPr lang="fr-FR" sz="1400" dirty="0">
                <a:solidFill>
                  <a:srgbClr val="28367B"/>
                </a:solidFill>
                <a:cs typeface="Museo Sans 500"/>
              </a:rPr>
              <a:t>En 2023, une enquête internationale montre que les problèmes d’autorat arrivent en tête des mauvaises pratiques. Près de 70 % des 47 000 chercheurs interrogés en témoignent.</a:t>
            </a:r>
          </a:p>
          <a:p>
            <a:pPr marL="12700" marR="5080" indent="-635">
              <a:lnSpc>
                <a:spcPct val="98000"/>
              </a:lnSpc>
              <a:spcBef>
                <a:spcPts val="135"/>
              </a:spcBef>
            </a:pPr>
            <a:r>
              <a:rPr lang="fr-FR" sz="1000" dirty="0">
                <a:solidFill>
                  <a:srgbClr val="9D9D9C"/>
                </a:solidFill>
                <a:cs typeface="Museo Sans 500"/>
              </a:rPr>
              <a:t>Nick Allum </a:t>
            </a:r>
            <a:r>
              <a:rPr lang="fr-FR" sz="1000" i="1" dirty="0">
                <a:solidFill>
                  <a:srgbClr val="9D9D9C"/>
                </a:solidFill>
                <a:cs typeface="Museo Sans 500"/>
              </a:rPr>
              <a:t>et al</a:t>
            </a:r>
            <a:r>
              <a:rPr lang="fr-FR" sz="1000" dirty="0">
                <a:solidFill>
                  <a:srgbClr val="9D9D9C"/>
                </a:solidFill>
                <a:cs typeface="Museo Sans 500"/>
              </a:rPr>
              <a:t>. </a:t>
            </a:r>
            <a:r>
              <a:rPr lang="fr-FR" sz="1000" dirty="0">
                <a:solidFill>
                  <a:srgbClr val="9D9D9C"/>
                </a:solidFill>
                <a:cs typeface="Museo Sans 500"/>
                <a:hlinkClick r:id="rId7"/>
              </a:rPr>
              <a:t>https://doi.org/10.12688/f1000research.128733.1</a:t>
            </a:r>
            <a:r>
              <a:rPr lang="fr-FR" sz="1000" dirty="0">
                <a:solidFill>
                  <a:srgbClr val="9D9D9C"/>
                </a:solidFill>
                <a:cs typeface="Museo Sans 500"/>
              </a:rPr>
              <a:t> </a:t>
            </a:r>
          </a:p>
        </p:txBody>
      </p:sp>
      <p:sp>
        <p:nvSpPr>
          <p:cNvPr id="15" name="object 5">
            <a:extLst>
              <a:ext uri="{FF2B5EF4-FFF2-40B4-BE49-F238E27FC236}">
                <a16:creationId xmlns:a16="http://schemas.microsoft.com/office/drawing/2014/main" id="{7745CCBC-CD1F-4244-9DB6-7483DD3B5E08}"/>
              </a:ext>
            </a:extLst>
          </p:cNvPr>
          <p:cNvSpPr/>
          <p:nvPr/>
        </p:nvSpPr>
        <p:spPr>
          <a:xfrm>
            <a:off x="2676778" y="4404546"/>
            <a:ext cx="838200" cy="754254"/>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28367B"/>
          </a:solidFill>
        </p:spPr>
        <p:txBody>
          <a:bodyPr wrap="square" lIns="0" tIns="0" rIns="0" bIns="0" rtlCol="0"/>
          <a:lstStyle/>
          <a:p>
            <a:endParaRPr dirty="0"/>
          </a:p>
        </p:txBody>
      </p:sp>
      <p:sp>
        <p:nvSpPr>
          <p:cNvPr id="16" name="object 7">
            <a:extLst>
              <a:ext uri="{FF2B5EF4-FFF2-40B4-BE49-F238E27FC236}">
                <a16:creationId xmlns:a16="http://schemas.microsoft.com/office/drawing/2014/main" id="{4DD1F701-AEA4-492E-99B8-1BC911A4ED99}"/>
              </a:ext>
            </a:extLst>
          </p:cNvPr>
          <p:cNvSpPr txBox="1"/>
          <p:nvPr/>
        </p:nvSpPr>
        <p:spPr>
          <a:xfrm>
            <a:off x="2697376" y="4523727"/>
            <a:ext cx="838200" cy="464871"/>
          </a:xfrm>
          <a:prstGeom prst="rect">
            <a:avLst/>
          </a:prstGeom>
        </p:spPr>
        <p:txBody>
          <a:bodyPr vert="horz" wrap="square" lIns="0" tIns="94615" rIns="0" bIns="0" rtlCol="0">
            <a:spAutoFit/>
          </a:bodyPr>
          <a:lstStyle/>
          <a:p>
            <a:pPr marL="80645" marR="5080">
              <a:lnSpc>
                <a:spcPct val="100000"/>
              </a:lnSpc>
              <a:spcBef>
                <a:spcPts val="645"/>
              </a:spcBef>
            </a:pPr>
            <a:r>
              <a:rPr lang="fr-FR" sz="2400" b="1" dirty="0">
                <a:solidFill>
                  <a:srgbClr val="FFFFFF"/>
                </a:solidFill>
                <a:cs typeface="Museo Sans 500"/>
              </a:rPr>
              <a:t> 70% </a:t>
            </a:r>
            <a:endParaRPr sz="2400" b="1" dirty="0">
              <a:cs typeface="Museo Sans 500"/>
            </a:endParaRPr>
          </a:p>
        </p:txBody>
      </p:sp>
      <p:sp>
        <p:nvSpPr>
          <p:cNvPr id="17" name="object 36">
            <a:extLst>
              <a:ext uri="{FF2B5EF4-FFF2-40B4-BE49-F238E27FC236}">
                <a16:creationId xmlns:a16="http://schemas.microsoft.com/office/drawing/2014/main" id="{0356C136-F7BC-4E85-ABDC-A4510AD0F5F2}"/>
              </a:ext>
            </a:extLst>
          </p:cNvPr>
          <p:cNvSpPr txBox="1"/>
          <p:nvPr/>
        </p:nvSpPr>
        <p:spPr>
          <a:xfrm>
            <a:off x="5886967" y="573038"/>
            <a:ext cx="3612633" cy="1040606"/>
          </a:xfrm>
          <a:prstGeom prst="rect">
            <a:avLst/>
          </a:prstGeom>
        </p:spPr>
        <p:txBody>
          <a:bodyPr vert="horz" wrap="square" lIns="0" tIns="17145" rIns="0" bIns="0" rtlCol="0">
            <a:spAutoFit/>
          </a:bodyPr>
          <a:lstStyle/>
          <a:p>
            <a:pPr marL="12700" marR="5080" indent="-635" algn="just">
              <a:lnSpc>
                <a:spcPct val="98000"/>
              </a:lnSpc>
              <a:spcBef>
                <a:spcPts val="135"/>
              </a:spcBef>
            </a:pPr>
            <a:r>
              <a:rPr lang="fr-FR" sz="1400" spc="-10" dirty="0">
                <a:solidFill>
                  <a:srgbClr val="009BAC"/>
                </a:solidFill>
                <a:cs typeface="Museo Sans 500"/>
              </a:rPr>
              <a:t>En 2009, dans la première méta-analyse sur le sujet, environ 2 % des personnes interrogées admettent avoir "fabriqué, falsifié ou modifié des données ou des résultats au moins une fois"</a:t>
            </a:r>
            <a:r>
              <a:rPr lang="fr-FR" sz="1400" spc="-10" dirty="0">
                <a:solidFill>
                  <a:srgbClr val="0099A9"/>
                </a:solidFill>
              </a:rPr>
              <a:t>. </a:t>
            </a:r>
          </a:p>
          <a:p>
            <a:pPr marL="12700" marR="5080" indent="-635" algn="just">
              <a:lnSpc>
                <a:spcPct val="98000"/>
              </a:lnSpc>
              <a:spcBef>
                <a:spcPts val="135"/>
              </a:spcBef>
            </a:pPr>
            <a:r>
              <a:rPr lang="fr-FR" sz="1100" spc="-10" dirty="0">
                <a:solidFill>
                  <a:srgbClr val="9D9D9C"/>
                </a:solidFill>
              </a:rPr>
              <a:t>D. Fanelli, </a:t>
            </a:r>
            <a:r>
              <a:rPr lang="fr-FR" sz="1100" spc="-10" dirty="0">
                <a:solidFill>
                  <a:srgbClr val="9D9D9C"/>
                </a:solidFill>
                <a:hlinkClick r:id="rId8"/>
              </a:rPr>
              <a:t>https://doi.org/10.1371/journal.pone.0005738</a:t>
            </a:r>
            <a:r>
              <a:rPr lang="fr-FR" sz="1100" spc="-10" dirty="0">
                <a:solidFill>
                  <a:srgbClr val="9D9D9C"/>
                </a:solidFill>
              </a:rPr>
              <a:t> </a:t>
            </a:r>
          </a:p>
        </p:txBody>
      </p:sp>
      <p:cxnSp>
        <p:nvCxnSpPr>
          <p:cNvPr id="18" name="Connecteur droit 17">
            <a:extLst>
              <a:ext uri="{FF2B5EF4-FFF2-40B4-BE49-F238E27FC236}">
                <a16:creationId xmlns:a16="http://schemas.microsoft.com/office/drawing/2014/main" id="{135F2EB0-6A38-4B76-9061-D3EBBEBD8385}"/>
              </a:ext>
            </a:extLst>
          </p:cNvPr>
          <p:cNvCxnSpPr/>
          <p:nvPr/>
        </p:nvCxnSpPr>
        <p:spPr>
          <a:xfrm>
            <a:off x="442494" y="2100156"/>
            <a:ext cx="2160336" cy="0"/>
          </a:xfrm>
          <a:prstGeom prst="line">
            <a:avLst/>
          </a:prstGeom>
          <a:ln w="38100">
            <a:solidFill>
              <a:srgbClr val="999999"/>
            </a:solidFill>
          </a:ln>
        </p:spPr>
        <p:style>
          <a:lnRef idx="1">
            <a:schemeClr val="accent1"/>
          </a:lnRef>
          <a:fillRef idx="0">
            <a:schemeClr val="accent1"/>
          </a:fillRef>
          <a:effectRef idx="0">
            <a:schemeClr val="accent1"/>
          </a:effectRef>
          <a:fontRef idx="minor">
            <a:schemeClr val="tx1"/>
          </a:fontRef>
        </p:style>
      </p:cxnSp>
      <p:sp>
        <p:nvSpPr>
          <p:cNvPr id="20" name="object 5">
            <a:extLst>
              <a:ext uri="{FF2B5EF4-FFF2-40B4-BE49-F238E27FC236}">
                <a16:creationId xmlns:a16="http://schemas.microsoft.com/office/drawing/2014/main" id="{2A67BB6A-939C-4DBE-927D-FA0B679B0C7F}"/>
              </a:ext>
            </a:extLst>
          </p:cNvPr>
          <p:cNvSpPr/>
          <p:nvPr/>
        </p:nvSpPr>
        <p:spPr>
          <a:xfrm>
            <a:off x="5660285" y="3266636"/>
            <a:ext cx="740742" cy="754254"/>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E50051">
              <a:alpha val="50196"/>
            </a:srgbClr>
          </a:solidFill>
        </p:spPr>
        <p:txBody>
          <a:bodyPr wrap="square" lIns="0" tIns="0" rIns="0" bIns="0" rtlCol="0"/>
          <a:lstStyle/>
          <a:p>
            <a:endParaRPr dirty="0"/>
          </a:p>
        </p:txBody>
      </p:sp>
      <p:sp>
        <p:nvSpPr>
          <p:cNvPr id="21" name="object 7">
            <a:extLst>
              <a:ext uri="{FF2B5EF4-FFF2-40B4-BE49-F238E27FC236}">
                <a16:creationId xmlns:a16="http://schemas.microsoft.com/office/drawing/2014/main" id="{C046B1DF-C4BD-4924-8965-A2BEC5B2C2EB}"/>
              </a:ext>
            </a:extLst>
          </p:cNvPr>
          <p:cNvSpPr txBox="1"/>
          <p:nvPr/>
        </p:nvSpPr>
        <p:spPr>
          <a:xfrm>
            <a:off x="5587720" y="3362411"/>
            <a:ext cx="809900" cy="464871"/>
          </a:xfrm>
          <a:prstGeom prst="rect">
            <a:avLst/>
          </a:prstGeom>
        </p:spPr>
        <p:txBody>
          <a:bodyPr vert="horz" wrap="square" lIns="0" tIns="94615" rIns="0" bIns="0" rtlCol="0">
            <a:spAutoFit/>
          </a:bodyPr>
          <a:lstStyle/>
          <a:p>
            <a:pPr marL="80645" marR="5080">
              <a:lnSpc>
                <a:spcPct val="100000"/>
              </a:lnSpc>
              <a:spcBef>
                <a:spcPts val="645"/>
              </a:spcBef>
            </a:pPr>
            <a:r>
              <a:rPr lang="fr-FR" sz="2400" b="1" dirty="0">
                <a:solidFill>
                  <a:srgbClr val="FFFFFF"/>
                </a:solidFill>
                <a:cs typeface="Museo Sans 500"/>
              </a:rPr>
              <a:t> 50% </a:t>
            </a:r>
            <a:endParaRPr sz="2400" b="1" dirty="0">
              <a:cs typeface="Museo Sans 500"/>
            </a:endParaRPr>
          </a:p>
        </p:txBody>
      </p:sp>
      <p:sp>
        <p:nvSpPr>
          <p:cNvPr id="22" name="Espace réservé du numéro de diapositive 10">
            <a:extLst>
              <a:ext uri="{FF2B5EF4-FFF2-40B4-BE49-F238E27FC236}">
                <a16:creationId xmlns:a16="http://schemas.microsoft.com/office/drawing/2014/main" id="{7DF4EBD1-9D6E-4A60-A26B-3062E71CD98D}"/>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6</a:t>
            </a:fld>
            <a:endParaRPr lang="fr-FR" dirty="0"/>
          </a:p>
        </p:txBody>
      </p:sp>
      <p:sp>
        <p:nvSpPr>
          <p:cNvPr id="24" name="ZoneTexte 23">
            <a:extLst>
              <a:ext uri="{FF2B5EF4-FFF2-40B4-BE49-F238E27FC236}">
                <a16:creationId xmlns:a16="http://schemas.microsoft.com/office/drawing/2014/main" id="{931A69DE-4A82-4D4C-9267-8BDED0DDAC6F}"/>
              </a:ext>
            </a:extLst>
          </p:cNvPr>
          <p:cNvSpPr txBox="1"/>
          <p:nvPr/>
        </p:nvSpPr>
        <p:spPr>
          <a:xfrm>
            <a:off x="456899" y="417597"/>
            <a:ext cx="4400727" cy="2945579"/>
          </a:xfrm>
          <a:prstGeom prst="rect">
            <a:avLst/>
          </a:prstGeom>
          <a:noFill/>
        </p:spPr>
        <p:txBody>
          <a:bodyPr wrap="square" lIns="0" rIns="216000" rtlCol="0">
            <a:noAutofit/>
          </a:bodyPr>
          <a:lstStyle/>
          <a:p>
            <a:pPr marL="12700" marR="1085850">
              <a:lnSpc>
                <a:spcPct val="100699"/>
              </a:lnSpc>
              <a:spcBef>
                <a:spcPts val="765"/>
              </a:spcBef>
            </a:pPr>
            <a:r>
              <a:rPr lang="fr-FR" sz="3400" b="1" spc="-10" dirty="0">
                <a:solidFill>
                  <a:srgbClr val="E50051"/>
                </a:solidFill>
                <a:cs typeface="Museo Sans 900"/>
              </a:rPr>
              <a:t>Manquements à l’intégrité scientifique</a:t>
            </a:r>
            <a:endParaRPr lang="fr-FR" sz="3400" b="1" spc="-10" dirty="0">
              <a:solidFill>
                <a:srgbClr val="9D9D9C"/>
              </a:solidFill>
              <a:cs typeface="Museo Sans 900"/>
            </a:endParaRPr>
          </a:p>
          <a:p>
            <a:pPr marL="12700" marR="1085850">
              <a:lnSpc>
                <a:spcPct val="100699"/>
              </a:lnSpc>
              <a:spcBef>
                <a:spcPts val="765"/>
              </a:spcBef>
            </a:pPr>
            <a:r>
              <a:rPr lang="fr-FR" sz="3400" b="1" spc="-10" dirty="0">
                <a:solidFill>
                  <a:srgbClr val="9D9D9C"/>
                </a:solidFill>
                <a:cs typeface="Museo Sans 900"/>
              </a:rPr>
              <a:t>En 4 </a:t>
            </a:r>
            <a:r>
              <a:rPr lang="fr-FR" sz="3400" b="1" spc="-25" dirty="0">
                <a:solidFill>
                  <a:srgbClr val="9D9D9C"/>
                </a:solidFill>
                <a:cs typeface="Museo Sans 900"/>
              </a:rPr>
              <a:t>chiffres</a:t>
            </a:r>
            <a:endParaRPr lang="fr-FR" sz="3400" dirty="0">
              <a:cs typeface="Museo Sans 900"/>
            </a:endParaRPr>
          </a:p>
        </p:txBody>
      </p:sp>
    </p:spTree>
    <p:extLst>
      <p:ext uri="{BB962C8B-B14F-4D97-AF65-F5344CB8AC3E}">
        <p14:creationId xmlns:p14="http://schemas.microsoft.com/office/powerpoint/2010/main" val="2257403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02973" y="2007470"/>
            <a:ext cx="9747370" cy="1107996"/>
          </a:xfrm>
          <a:prstGeom prst="rect">
            <a:avLst/>
          </a:prstGeom>
          <a:noFill/>
        </p:spPr>
        <p:txBody>
          <a:bodyPr wrap="square" rtlCol="0">
            <a:spAutoFit/>
          </a:bodyPr>
          <a:lstStyle/>
          <a:p>
            <a:r>
              <a:rPr lang="fr-FR" sz="2200" dirty="0">
                <a:solidFill>
                  <a:srgbClr val="474747"/>
                </a:solidFill>
              </a:rPr>
              <a:t>Toute pratique qui nuit à la fiabilité des résultats et au bon fonctionnement des communautés de recherche est susceptible de constituer un manquement à l'intégrité scientifique. </a:t>
            </a:r>
          </a:p>
        </p:txBody>
      </p:sp>
      <p:pic>
        <p:nvPicPr>
          <p:cNvPr id="8" name="object 44"/>
          <p:cNvPicPr/>
          <p:nvPr/>
        </p:nvPicPr>
        <p:blipFill>
          <a:blip r:embed="rId2" cstate="screen">
            <a:extLst>
              <a:ext uri="{28A0092B-C50C-407E-A947-70E740481C1C}">
                <a14:useLocalDpi xmlns:a14="http://schemas.microsoft.com/office/drawing/2010/main"/>
              </a:ext>
            </a:extLst>
          </a:blip>
          <a:stretch>
            <a:fillRect/>
          </a:stretch>
        </p:blipFill>
        <p:spPr>
          <a:xfrm>
            <a:off x="10139569" y="854497"/>
            <a:ext cx="1463758" cy="2688810"/>
          </a:xfrm>
          <a:prstGeom prst="rect">
            <a:avLst/>
          </a:prstGeom>
        </p:spPr>
      </p:pic>
      <p:sp>
        <p:nvSpPr>
          <p:cNvPr id="9" name="ZoneTexte 8"/>
          <p:cNvSpPr txBox="1"/>
          <p:nvPr/>
        </p:nvSpPr>
        <p:spPr>
          <a:xfrm>
            <a:off x="1404588" y="3835260"/>
            <a:ext cx="8346424" cy="2185214"/>
          </a:xfrm>
          <a:prstGeom prst="rect">
            <a:avLst/>
          </a:prstGeom>
          <a:noFill/>
        </p:spPr>
        <p:txBody>
          <a:bodyPr wrap="square" rtlCol="0">
            <a:spAutoFit/>
          </a:bodyPr>
          <a:lstStyle/>
          <a:p>
            <a:pPr marL="285750" indent="-285750">
              <a:buClr>
                <a:srgbClr val="0099A9"/>
              </a:buClr>
              <a:buSzPct val="160000"/>
              <a:buFont typeface="Calibri" panose="020F0502020204030204" pitchFamily="34" charset="0"/>
              <a:buChar char="›"/>
            </a:pPr>
            <a:r>
              <a:rPr lang="fr-FR" b="1" dirty="0">
                <a:solidFill>
                  <a:srgbClr val="474747"/>
                </a:solidFill>
              </a:rPr>
              <a:t>La planification et la mise en œuvre du projet de recherche : </a:t>
            </a:r>
            <a:r>
              <a:rPr lang="fr-FR" dirty="0">
                <a:solidFill>
                  <a:srgbClr val="474747"/>
                </a:solidFill>
              </a:rPr>
              <a:t>défaut d’obtention des autorisations nécessaires (approbation éthique, consentement des participants) ; non-respect des protocoles autorisés ; utilisation abusive de fonds de recherche.</a:t>
            </a:r>
          </a:p>
          <a:p>
            <a:pPr marL="285750" indent="-285750">
              <a:buClr>
                <a:srgbClr val="0099A9"/>
              </a:buClr>
              <a:buSzPct val="160000"/>
              <a:buFont typeface="Calibri" panose="020F0502020204030204" pitchFamily="34" charset="0"/>
              <a:buChar char="›"/>
            </a:pPr>
            <a:endParaRPr lang="fr-FR" sz="1000" dirty="0">
              <a:solidFill>
                <a:srgbClr val="474747"/>
              </a:solidFill>
            </a:endParaRPr>
          </a:p>
          <a:p>
            <a:pPr marL="285750" indent="-285750">
              <a:buClr>
                <a:srgbClr val="0099A9"/>
              </a:buClr>
              <a:buSzPct val="160000"/>
              <a:buFont typeface="Calibri" panose="020F0502020204030204" pitchFamily="34" charset="0"/>
              <a:buChar char="›"/>
            </a:pPr>
            <a:r>
              <a:rPr lang="fr-FR" b="1" dirty="0">
                <a:solidFill>
                  <a:srgbClr val="474747"/>
                </a:solidFill>
              </a:rPr>
              <a:t>La gestion et les pratiques en matière de données</a:t>
            </a:r>
            <a:r>
              <a:rPr lang="fr-FR" dirty="0">
                <a:solidFill>
                  <a:srgbClr val="474747"/>
                </a:solidFill>
              </a:rPr>
              <a:t> de toute nature (y compris corpus, archives, images…) : falsification ou fabrication ; gestion ou archivage délibérément déficients ; rétention, omission ou sélection non justifiée scientifiquement ; traitements statistiques problématiques, embellissement.</a:t>
            </a:r>
          </a:p>
        </p:txBody>
      </p:sp>
      <p:sp>
        <p:nvSpPr>
          <p:cNvPr id="3" name="ZoneTexte 2"/>
          <p:cNvSpPr txBox="1"/>
          <p:nvPr/>
        </p:nvSpPr>
        <p:spPr>
          <a:xfrm>
            <a:off x="421695" y="3281715"/>
            <a:ext cx="4943503" cy="430888"/>
          </a:xfrm>
          <a:prstGeom prst="rect">
            <a:avLst/>
          </a:prstGeom>
          <a:noFill/>
        </p:spPr>
        <p:txBody>
          <a:bodyPr wrap="square" rtlCol="0">
            <a:spAutoFit/>
          </a:bodyPr>
          <a:lstStyle/>
          <a:p>
            <a:r>
              <a:rPr lang="fr-FR" sz="2200" dirty="0">
                <a:solidFill>
                  <a:srgbClr val="E3004F"/>
                </a:solidFill>
              </a:rPr>
              <a:t>Les manquements peuvent affecter</a:t>
            </a:r>
          </a:p>
        </p:txBody>
      </p:sp>
      <p:sp>
        <p:nvSpPr>
          <p:cNvPr id="12" name="Espace réservé du titre 1">
            <a:extLst>
              <a:ext uri="{FF2B5EF4-FFF2-40B4-BE49-F238E27FC236}">
                <a16:creationId xmlns:a16="http://schemas.microsoft.com/office/drawing/2014/main" id="{134D87D3-03B8-AC4A-9CE7-F8F2B090D5A9}"/>
              </a:ext>
            </a:extLst>
          </p:cNvPr>
          <p:cNvSpPr txBox="1">
            <a:spLocks/>
          </p:cNvSpPr>
          <p:nvPr/>
        </p:nvSpPr>
        <p:spPr>
          <a:xfrm>
            <a:off x="11429226" y="36770"/>
            <a:ext cx="871373" cy="77716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spcBef>
                <a:spcPts val="0"/>
              </a:spcBef>
            </a:pPr>
            <a:r>
              <a:rPr lang="fr-FR" sz="3200" b="1" dirty="0">
                <a:solidFill>
                  <a:srgbClr val="0099A9"/>
                </a:solidFill>
                <a:latin typeface="+mn-lt"/>
              </a:rPr>
              <a:t>1/3</a:t>
            </a:r>
          </a:p>
        </p:txBody>
      </p:sp>
      <p:cxnSp>
        <p:nvCxnSpPr>
          <p:cNvPr id="10" name="Connecteur droit 9"/>
          <p:cNvCxnSpPr>
            <a:cxnSpLocks/>
          </p:cNvCxnSpPr>
          <p:nvPr/>
        </p:nvCxnSpPr>
        <p:spPr>
          <a:xfrm flipH="1">
            <a:off x="645242" y="2118966"/>
            <a:ext cx="800" cy="856969"/>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5" name="Flèche droite 14"/>
          <p:cNvSpPr/>
          <p:nvPr/>
        </p:nvSpPr>
        <p:spPr>
          <a:xfrm>
            <a:off x="9577137" y="5690936"/>
            <a:ext cx="418054" cy="272256"/>
          </a:xfrm>
          <a:prstGeom prst="rightArrow">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numéro de diapositive 10">
            <a:extLst>
              <a:ext uri="{FF2B5EF4-FFF2-40B4-BE49-F238E27FC236}">
                <a16:creationId xmlns:a16="http://schemas.microsoft.com/office/drawing/2014/main" id="{12F28766-39F4-4E15-9759-DAE7AA9B3A5C}"/>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7</a:t>
            </a:fld>
            <a:endParaRPr lang="fr-FR" dirty="0"/>
          </a:p>
        </p:txBody>
      </p:sp>
      <p:sp>
        <p:nvSpPr>
          <p:cNvPr id="11" name="object 15">
            <a:extLst>
              <a:ext uri="{FF2B5EF4-FFF2-40B4-BE49-F238E27FC236}">
                <a16:creationId xmlns:a16="http://schemas.microsoft.com/office/drawing/2014/main" id="{E5CC8A63-2DCC-4C8A-B9FD-AF1E4D2A7E85}"/>
              </a:ext>
            </a:extLst>
          </p:cNvPr>
          <p:cNvSpPr txBox="1"/>
          <p:nvPr/>
        </p:nvSpPr>
        <p:spPr>
          <a:xfrm>
            <a:off x="436759" y="356742"/>
            <a:ext cx="11631416" cy="1358642"/>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Qu’est-ce qu’un manquement à l’intégrité scientifique ? </a:t>
            </a:r>
          </a:p>
        </p:txBody>
      </p:sp>
    </p:spTree>
    <p:extLst>
      <p:ext uri="{BB962C8B-B14F-4D97-AF65-F5344CB8AC3E}">
        <p14:creationId xmlns:p14="http://schemas.microsoft.com/office/powerpoint/2010/main" val="421781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4"/>
          <p:cNvPicPr/>
          <p:nvPr/>
        </p:nvPicPr>
        <p:blipFill>
          <a:blip r:embed="rId2" cstate="screen">
            <a:extLst>
              <a:ext uri="{28A0092B-C50C-407E-A947-70E740481C1C}">
                <a14:useLocalDpi xmlns:a14="http://schemas.microsoft.com/office/drawing/2010/main"/>
              </a:ext>
            </a:extLst>
          </a:blip>
          <a:stretch>
            <a:fillRect/>
          </a:stretch>
        </p:blipFill>
        <p:spPr>
          <a:xfrm>
            <a:off x="10139569" y="854497"/>
            <a:ext cx="1463758" cy="2688810"/>
          </a:xfrm>
          <a:prstGeom prst="rect">
            <a:avLst/>
          </a:prstGeom>
        </p:spPr>
      </p:pic>
      <p:sp>
        <p:nvSpPr>
          <p:cNvPr id="9" name="ZoneTexte 8"/>
          <p:cNvSpPr txBox="1"/>
          <p:nvPr/>
        </p:nvSpPr>
        <p:spPr>
          <a:xfrm>
            <a:off x="1421559" y="2345811"/>
            <a:ext cx="8578516" cy="2308324"/>
          </a:xfrm>
          <a:prstGeom prst="rect">
            <a:avLst/>
          </a:prstGeom>
          <a:noFill/>
        </p:spPr>
        <p:txBody>
          <a:bodyPr wrap="square" rtlCol="0">
            <a:spAutoFit/>
          </a:bodyPr>
          <a:lstStyle/>
          <a:p>
            <a:pPr marL="285750" indent="-285750">
              <a:buClr>
                <a:srgbClr val="0099A9"/>
              </a:buClr>
              <a:buSzPct val="160000"/>
              <a:buFont typeface="Calibri" panose="020F0502020204030204" pitchFamily="34" charset="0"/>
              <a:buChar char="›"/>
            </a:pPr>
            <a:r>
              <a:rPr lang="fr-FR" b="1" dirty="0">
                <a:solidFill>
                  <a:srgbClr val="474747"/>
                </a:solidFill>
              </a:rPr>
              <a:t>Les pratiques en matière de publication, de communication et d’autorat</a:t>
            </a:r>
            <a:r>
              <a:rPr lang="fr-FR" dirty="0">
                <a:solidFill>
                  <a:srgbClr val="474747"/>
                </a:solidFill>
              </a:rPr>
              <a:t> : plagiat ; signatures abusives ou absence de reconnaissance d'une contribution ; auto-plagiat, non-conformité aux exigences d'usage de l'IA, citations abusives, défaut d'impartialité ou de transparence lors d'une prise de parole publique.</a:t>
            </a:r>
          </a:p>
          <a:p>
            <a:pPr marL="285750" indent="-285750">
              <a:buClr>
                <a:srgbClr val="0099A9"/>
              </a:buClr>
              <a:buSzPct val="160000"/>
              <a:buFont typeface="Calibri" panose="020F0502020204030204" pitchFamily="34" charset="0"/>
              <a:buChar char="›"/>
            </a:pPr>
            <a:endParaRPr lang="fr-FR" sz="1000" dirty="0">
              <a:solidFill>
                <a:srgbClr val="474747"/>
              </a:solidFill>
            </a:endParaRPr>
          </a:p>
          <a:p>
            <a:pPr marL="285750" indent="-285750">
              <a:buClr>
                <a:srgbClr val="0099A9"/>
              </a:buClr>
              <a:buSzPct val="160000"/>
              <a:buFont typeface="Calibri" panose="020F0502020204030204" pitchFamily="34" charset="0"/>
              <a:buChar char="›"/>
            </a:pPr>
            <a:r>
              <a:rPr lang="fr-FR" b="1" dirty="0">
                <a:solidFill>
                  <a:srgbClr val="474747"/>
                </a:solidFill>
              </a:rPr>
              <a:t>Les interactions entre pairs</a:t>
            </a:r>
            <a:r>
              <a:rPr lang="fr-FR" dirty="0">
                <a:solidFill>
                  <a:srgbClr val="474747"/>
                </a:solidFill>
              </a:rPr>
              <a:t> : </a:t>
            </a:r>
            <a:r>
              <a:rPr lang="fr-FR" i="1" dirty="0">
                <a:solidFill>
                  <a:srgbClr val="474747"/>
                </a:solidFill>
              </a:rPr>
              <a:t>peer-reviewing</a:t>
            </a:r>
            <a:r>
              <a:rPr lang="fr-FR" dirty="0">
                <a:solidFill>
                  <a:srgbClr val="474747"/>
                </a:solidFill>
              </a:rPr>
              <a:t> biaisé, déficit d’encadrement, empêchement indu de l’avancement des travaux d’un pair, accusation non-fondée de manquement.</a:t>
            </a:r>
          </a:p>
          <a:p>
            <a:pPr marL="742950" lvl="1" indent="-285750">
              <a:buSzPct val="160000"/>
              <a:buFont typeface="Wingdings" panose="05000000000000000000" pitchFamily="2" charset="2"/>
              <a:buChar char="ü"/>
            </a:pPr>
            <a:endParaRPr lang="fr-FR" sz="800" dirty="0"/>
          </a:p>
        </p:txBody>
      </p:sp>
      <p:sp>
        <p:nvSpPr>
          <p:cNvPr id="3" name="ZoneTexte 2"/>
          <p:cNvSpPr txBox="1"/>
          <p:nvPr/>
        </p:nvSpPr>
        <p:spPr>
          <a:xfrm>
            <a:off x="404467" y="1899180"/>
            <a:ext cx="4943503" cy="430887"/>
          </a:xfrm>
          <a:prstGeom prst="rect">
            <a:avLst/>
          </a:prstGeom>
          <a:noFill/>
        </p:spPr>
        <p:txBody>
          <a:bodyPr wrap="square" rtlCol="0">
            <a:spAutoFit/>
          </a:bodyPr>
          <a:lstStyle/>
          <a:p>
            <a:r>
              <a:rPr lang="fr-FR" sz="2200" dirty="0">
                <a:solidFill>
                  <a:srgbClr val="E3004F"/>
                </a:solidFill>
              </a:rPr>
              <a:t>Les manquements peuvent affecter </a:t>
            </a:r>
          </a:p>
        </p:txBody>
      </p:sp>
      <p:sp>
        <p:nvSpPr>
          <p:cNvPr id="13" name="ZoneTexte 12"/>
          <p:cNvSpPr txBox="1"/>
          <p:nvPr/>
        </p:nvSpPr>
        <p:spPr>
          <a:xfrm>
            <a:off x="520771" y="4650968"/>
            <a:ext cx="4943503" cy="430887"/>
          </a:xfrm>
          <a:prstGeom prst="rect">
            <a:avLst/>
          </a:prstGeom>
          <a:noFill/>
        </p:spPr>
        <p:txBody>
          <a:bodyPr wrap="square" rtlCol="0">
            <a:spAutoFit/>
          </a:bodyPr>
          <a:lstStyle/>
          <a:p>
            <a:r>
              <a:rPr lang="fr-FR" sz="2200" dirty="0">
                <a:solidFill>
                  <a:srgbClr val="E3004F"/>
                </a:solidFill>
              </a:rPr>
              <a:t>Relèvent également d’un manquement</a:t>
            </a:r>
          </a:p>
        </p:txBody>
      </p:sp>
      <p:sp>
        <p:nvSpPr>
          <p:cNvPr id="14" name="ZoneTexte 13"/>
          <p:cNvSpPr txBox="1"/>
          <p:nvPr/>
        </p:nvSpPr>
        <p:spPr>
          <a:xfrm>
            <a:off x="1421559" y="5106484"/>
            <a:ext cx="8578516" cy="923330"/>
          </a:xfrm>
          <a:prstGeom prst="rect">
            <a:avLst/>
          </a:prstGeom>
          <a:noFill/>
        </p:spPr>
        <p:txBody>
          <a:bodyPr wrap="square" rtlCol="0">
            <a:spAutoFit/>
          </a:bodyPr>
          <a:lstStyle/>
          <a:p>
            <a:pPr marL="285750" indent="-285750">
              <a:buClr>
                <a:srgbClr val="0099A9"/>
              </a:buClr>
              <a:buSzPct val="160000"/>
              <a:buFont typeface="Calibri" panose="020F0502020204030204" pitchFamily="34" charset="0"/>
              <a:buChar char="›"/>
            </a:pPr>
            <a:r>
              <a:rPr lang="fr-FR" b="1" dirty="0">
                <a:solidFill>
                  <a:srgbClr val="474747"/>
                </a:solidFill>
              </a:rPr>
              <a:t>La non-déclaration de liens ou de conflits d'intérêts, </a:t>
            </a:r>
            <a:r>
              <a:rPr lang="fr-FR" dirty="0">
                <a:solidFill>
                  <a:srgbClr val="474747"/>
                </a:solidFill>
              </a:rPr>
              <a:t>ou leur mauvaise gestion à toutes ou parties des étapes d’une activité de recherche (par exemple, demande de financement, évaluation, expertise et diffusion des résultats).</a:t>
            </a:r>
            <a:endParaRPr lang="fr-FR" sz="800" dirty="0">
              <a:solidFill>
                <a:srgbClr val="474747"/>
              </a:solidFill>
            </a:endParaRPr>
          </a:p>
        </p:txBody>
      </p:sp>
      <p:sp>
        <p:nvSpPr>
          <p:cNvPr id="15" name="Flèche droite 14"/>
          <p:cNvSpPr/>
          <p:nvPr/>
        </p:nvSpPr>
        <p:spPr>
          <a:xfrm>
            <a:off x="9962145" y="5775160"/>
            <a:ext cx="418054" cy="272256"/>
          </a:xfrm>
          <a:prstGeom prst="rightArrow">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numéro de diapositive 10">
            <a:extLst>
              <a:ext uri="{FF2B5EF4-FFF2-40B4-BE49-F238E27FC236}">
                <a16:creationId xmlns:a16="http://schemas.microsoft.com/office/drawing/2014/main" id="{0967F9D6-450F-405C-BAB8-9FBDD2383816}"/>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8</a:t>
            </a:fld>
            <a:endParaRPr lang="fr-FR" dirty="0"/>
          </a:p>
        </p:txBody>
      </p:sp>
      <p:sp>
        <p:nvSpPr>
          <p:cNvPr id="11" name="Espace réservé du titre 1">
            <a:extLst>
              <a:ext uri="{FF2B5EF4-FFF2-40B4-BE49-F238E27FC236}">
                <a16:creationId xmlns:a16="http://schemas.microsoft.com/office/drawing/2014/main" id="{61F8BFB9-F984-4DAA-BADD-A6C2714603D5}"/>
              </a:ext>
            </a:extLst>
          </p:cNvPr>
          <p:cNvSpPr txBox="1">
            <a:spLocks/>
          </p:cNvSpPr>
          <p:nvPr/>
        </p:nvSpPr>
        <p:spPr>
          <a:xfrm>
            <a:off x="11429226" y="36770"/>
            <a:ext cx="871373" cy="77716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spcBef>
                <a:spcPts val="0"/>
              </a:spcBef>
            </a:pPr>
            <a:r>
              <a:rPr lang="fr-FR" sz="3200" b="1" dirty="0">
                <a:solidFill>
                  <a:srgbClr val="0099A9"/>
                </a:solidFill>
                <a:latin typeface="+mn-lt"/>
              </a:rPr>
              <a:t>2/3</a:t>
            </a:r>
          </a:p>
        </p:txBody>
      </p:sp>
      <p:sp>
        <p:nvSpPr>
          <p:cNvPr id="17" name="object 15">
            <a:extLst>
              <a:ext uri="{FF2B5EF4-FFF2-40B4-BE49-F238E27FC236}">
                <a16:creationId xmlns:a16="http://schemas.microsoft.com/office/drawing/2014/main" id="{00E45C7C-BF44-4FF7-B27E-E3B152609352}"/>
              </a:ext>
            </a:extLst>
          </p:cNvPr>
          <p:cNvSpPr txBox="1"/>
          <p:nvPr/>
        </p:nvSpPr>
        <p:spPr>
          <a:xfrm>
            <a:off x="436759" y="356742"/>
            <a:ext cx="11631416" cy="1358642"/>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Qu’est-ce qu’un manquement à l’intégrité scientifique ? </a:t>
            </a:r>
          </a:p>
        </p:txBody>
      </p:sp>
    </p:spTree>
    <p:extLst>
      <p:ext uri="{BB962C8B-B14F-4D97-AF65-F5344CB8AC3E}">
        <p14:creationId xmlns:p14="http://schemas.microsoft.com/office/powerpoint/2010/main" val="287499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4"/>
          <p:cNvPicPr/>
          <p:nvPr/>
        </p:nvPicPr>
        <p:blipFill>
          <a:blip r:embed="rId2" cstate="screen">
            <a:extLst>
              <a:ext uri="{28A0092B-C50C-407E-A947-70E740481C1C}">
                <a14:useLocalDpi xmlns:a14="http://schemas.microsoft.com/office/drawing/2010/main"/>
              </a:ext>
            </a:extLst>
          </a:blip>
          <a:stretch>
            <a:fillRect/>
          </a:stretch>
        </p:blipFill>
        <p:spPr>
          <a:xfrm>
            <a:off x="10139569" y="855513"/>
            <a:ext cx="1463758" cy="2688810"/>
          </a:xfrm>
          <a:prstGeom prst="rect">
            <a:avLst/>
          </a:prstGeom>
        </p:spPr>
      </p:pic>
      <p:cxnSp>
        <p:nvCxnSpPr>
          <p:cNvPr id="22" name="Connecteur droit 21"/>
          <p:cNvCxnSpPr>
            <a:cxnSpLocks/>
          </p:cNvCxnSpPr>
          <p:nvPr/>
        </p:nvCxnSpPr>
        <p:spPr>
          <a:xfrm>
            <a:off x="690557" y="2395538"/>
            <a:ext cx="0" cy="490537"/>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10">
            <a:extLst>
              <a:ext uri="{FF2B5EF4-FFF2-40B4-BE49-F238E27FC236}">
                <a16:creationId xmlns:a16="http://schemas.microsoft.com/office/drawing/2014/main" id="{B0943686-CC26-4F73-AA1A-27777112FBAF}"/>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9</a:t>
            </a:fld>
            <a:endParaRPr lang="fr-FR" dirty="0"/>
          </a:p>
        </p:txBody>
      </p:sp>
      <p:sp>
        <p:nvSpPr>
          <p:cNvPr id="14" name="ZoneTexte 13">
            <a:extLst>
              <a:ext uri="{FF2B5EF4-FFF2-40B4-BE49-F238E27FC236}">
                <a16:creationId xmlns:a16="http://schemas.microsoft.com/office/drawing/2014/main" id="{9756A036-FEB3-4617-B6B2-EC872940BB18}"/>
              </a:ext>
            </a:extLst>
          </p:cNvPr>
          <p:cNvSpPr txBox="1"/>
          <p:nvPr/>
        </p:nvSpPr>
        <p:spPr>
          <a:xfrm>
            <a:off x="746164" y="2260954"/>
            <a:ext cx="9523451" cy="707886"/>
          </a:xfrm>
          <a:prstGeom prst="rect">
            <a:avLst/>
          </a:prstGeom>
          <a:noFill/>
        </p:spPr>
        <p:txBody>
          <a:bodyPr wrap="square" rtlCol="0">
            <a:spAutoFit/>
          </a:bodyPr>
          <a:lstStyle/>
          <a:p>
            <a:pPr>
              <a:buSzPct val="120000"/>
            </a:pPr>
            <a:r>
              <a:rPr lang="fr-FR" sz="2000" dirty="0">
                <a:solidFill>
                  <a:srgbClr val="474747"/>
                </a:solidFill>
              </a:rPr>
              <a:t>Dans leurs formes les plus graves, notamment les cas de fabrication, de falsification et de plagiat (FFP), les manquements sont passibles de sanctions disciplinaires (voire pénales).</a:t>
            </a:r>
            <a:endParaRPr lang="fr-FR" sz="2000" i="1" dirty="0">
              <a:solidFill>
                <a:srgbClr val="474747"/>
              </a:solidFill>
            </a:endParaRPr>
          </a:p>
        </p:txBody>
      </p:sp>
      <p:sp>
        <p:nvSpPr>
          <p:cNvPr id="17" name="ZoneTexte 16">
            <a:extLst>
              <a:ext uri="{FF2B5EF4-FFF2-40B4-BE49-F238E27FC236}">
                <a16:creationId xmlns:a16="http://schemas.microsoft.com/office/drawing/2014/main" id="{49537C4E-E024-408C-A783-9A8460283F3B}"/>
              </a:ext>
            </a:extLst>
          </p:cNvPr>
          <p:cNvSpPr txBox="1"/>
          <p:nvPr/>
        </p:nvSpPr>
        <p:spPr>
          <a:xfrm>
            <a:off x="841794" y="3946434"/>
            <a:ext cx="8554452" cy="1323439"/>
          </a:xfrm>
          <a:prstGeom prst="rect">
            <a:avLst/>
          </a:prstGeom>
          <a:noFill/>
          <a:ln w="28575">
            <a:solidFill>
              <a:srgbClr val="E3004F"/>
            </a:solidFill>
          </a:ln>
        </p:spPr>
        <p:txBody>
          <a:bodyPr wrap="square" rtlCol="0">
            <a:spAutoFit/>
          </a:bodyPr>
          <a:lstStyle/>
          <a:p>
            <a:r>
              <a:rPr lang="fr-FR" sz="2000" b="1" i="1" dirty="0">
                <a:solidFill>
                  <a:srgbClr val="474747"/>
                </a:solidFill>
              </a:rPr>
              <a:t>À noter :</a:t>
            </a:r>
            <a:r>
              <a:rPr lang="fr-FR" sz="2000" i="1" dirty="0">
                <a:solidFill>
                  <a:srgbClr val="474747"/>
                </a:solidFill>
              </a:rPr>
              <a:t> les faits de harcèlement moral ou sexuel ou de discrimination, qui font l’objet de qualifications juridiques spécifiques, n’entrent pas en tant que tels dans le champ des manquements à l’intégrité scientifique, même si ces différents types de faits peuvent advenir de façon conjointe.</a:t>
            </a:r>
            <a:endParaRPr lang="fr-FR" sz="2000" dirty="0">
              <a:solidFill>
                <a:srgbClr val="474747"/>
              </a:solidFill>
            </a:endParaRPr>
          </a:p>
        </p:txBody>
      </p:sp>
      <p:sp>
        <p:nvSpPr>
          <p:cNvPr id="19" name="Espace réservé du titre 1">
            <a:extLst>
              <a:ext uri="{FF2B5EF4-FFF2-40B4-BE49-F238E27FC236}">
                <a16:creationId xmlns:a16="http://schemas.microsoft.com/office/drawing/2014/main" id="{EF6C6BA5-C5CB-46E5-BC44-C07CFFBCBD7F}"/>
              </a:ext>
            </a:extLst>
          </p:cNvPr>
          <p:cNvSpPr txBox="1">
            <a:spLocks/>
          </p:cNvSpPr>
          <p:nvPr/>
        </p:nvSpPr>
        <p:spPr>
          <a:xfrm>
            <a:off x="11429226" y="36770"/>
            <a:ext cx="871373" cy="77716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spcBef>
                <a:spcPts val="0"/>
              </a:spcBef>
            </a:pPr>
            <a:r>
              <a:rPr lang="fr-FR" sz="3200" b="1" dirty="0">
                <a:solidFill>
                  <a:srgbClr val="0099A9"/>
                </a:solidFill>
                <a:latin typeface="+mn-lt"/>
              </a:rPr>
              <a:t>3/3</a:t>
            </a:r>
          </a:p>
        </p:txBody>
      </p:sp>
      <p:sp>
        <p:nvSpPr>
          <p:cNvPr id="20" name="object 15">
            <a:extLst>
              <a:ext uri="{FF2B5EF4-FFF2-40B4-BE49-F238E27FC236}">
                <a16:creationId xmlns:a16="http://schemas.microsoft.com/office/drawing/2014/main" id="{938F1B81-B440-425E-8F12-1F31084AF130}"/>
              </a:ext>
            </a:extLst>
          </p:cNvPr>
          <p:cNvSpPr txBox="1"/>
          <p:nvPr/>
        </p:nvSpPr>
        <p:spPr>
          <a:xfrm>
            <a:off x="436759" y="356742"/>
            <a:ext cx="11631416" cy="1358642"/>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Qu’est-ce qu’un manquement à l’intégrité scientifique ? </a:t>
            </a:r>
          </a:p>
        </p:txBody>
      </p:sp>
    </p:spTree>
    <p:extLst>
      <p:ext uri="{BB962C8B-B14F-4D97-AF65-F5344CB8AC3E}">
        <p14:creationId xmlns:p14="http://schemas.microsoft.com/office/powerpoint/2010/main" val="599518991"/>
      </p:ext>
    </p:extLst>
  </p:cSld>
  <p:clrMapOvr>
    <a:masterClrMapping/>
  </p:clrMapOvr>
</p:sld>
</file>

<file path=ppt/theme/theme1.xml><?xml version="1.0" encoding="utf-8"?>
<a:theme xmlns:a="http://schemas.openxmlformats.org/drawingml/2006/main" name="1_Ouver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ourne 2">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gn="l">
          <a:defRPr sz="1400" b="1" spc="-27" dirty="0" smtClean="0">
            <a:latin typeface="+mn-lt"/>
            <a:cs typeface="Museo Sans 90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uver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2143</Words>
  <Application>Microsoft Office PowerPoint</Application>
  <PresentationFormat>Grand écran</PresentationFormat>
  <Paragraphs>189</Paragraphs>
  <Slides>16</Slides>
  <Notes>2</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16</vt:i4>
      </vt:variant>
    </vt:vector>
  </HeadingPairs>
  <TitlesOfParts>
    <vt:vector size="29" baseType="lpstr">
      <vt:lpstr>Arial</vt:lpstr>
      <vt:lpstr>Calibri</vt:lpstr>
      <vt:lpstr>Helvetica</vt:lpstr>
      <vt:lpstr>Helvetica Light</vt:lpstr>
      <vt:lpstr>Museo Sans</vt:lpstr>
      <vt:lpstr>Museo Sans 300</vt:lpstr>
      <vt:lpstr>Museo Sans 500</vt:lpstr>
      <vt:lpstr>Museo Sans 900</vt:lpstr>
      <vt:lpstr>Wingdings</vt:lpstr>
      <vt:lpstr>1_Ouverture</vt:lpstr>
      <vt:lpstr>Tourne 2</vt:lpstr>
      <vt:lpstr>Ouverture</vt:lpstr>
      <vt:lpstr>Conception personnalisée</vt:lpstr>
      <vt:lpstr>Pour une culture partagée de l’intégrité scientifique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 DU 2024</dc:title>
  <dc:creator>Ofis</dc:creator>
  <cp:lastModifiedBy>Marylin Marignan</cp:lastModifiedBy>
  <cp:revision>628</cp:revision>
  <cp:lastPrinted>2024-10-10T13:51:17Z</cp:lastPrinted>
  <dcterms:created xsi:type="dcterms:W3CDTF">2021-12-17T13:32:04Z</dcterms:created>
  <dcterms:modified xsi:type="dcterms:W3CDTF">2025-12-16T13:10:22Z</dcterms:modified>
</cp:coreProperties>
</file>